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3"/>
  </p:handoutMasterIdLst>
  <p:sldIdLst>
    <p:sldId id="256" r:id="rId3"/>
    <p:sldId id="280" r:id="rId5"/>
    <p:sldId id="259" r:id="rId6"/>
    <p:sldId id="260" r:id="rId7"/>
    <p:sldId id="282" r:id="rId8"/>
    <p:sldId id="283" r:id="rId9"/>
    <p:sldId id="322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63" r:id="rId18"/>
    <p:sldId id="268" r:id="rId19"/>
    <p:sldId id="297" r:id="rId20"/>
    <p:sldId id="274" r:id="rId21"/>
    <p:sldId id="319" r:id="rId22"/>
    <p:sldId id="293" r:id="rId23"/>
    <p:sldId id="294" r:id="rId24"/>
    <p:sldId id="295" r:id="rId25"/>
    <p:sldId id="318" r:id="rId26"/>
    <p:sldId id="298" r:id="rId27"/>
    <p:sldId id="299" r:id="rId28"/>
    <p:sldId id="267" r:id="rId29"/>
    <p:sldId id="300" r:id="rId30"/>
    <p:sldId id="301" r:id="rId31"/>
    <p:sldId id="302" r:id="rId32"/>
    <p:sldId id="303" r:id="rId33"/>
    <p:sldId id="304" r:id="rId34"/>
    <p:sldId id="321" r:id="rId35"/>
    <p:sldId id="305" r:id="rId36"/>
    <p:sldId id="306" r:id="rId37"/>
    <p:sldId id="271" r:id="rId38"/>
    <p:sldId id="308" r:id="rId39"/>
    <p:sldId id="307" r:id="rId40"/>
    <p:sldId id="275" r:id="rId41"/>
    <p:sldId id="310" r:id="rId42"/>
    <p:sldId id="311" r:id="rId43"/>
    <p:sldId id="312" r:id="rId44"/>
    <p:sldId id="324" r:id="rId45"/>
    <p:sldId id="313" r:id="rId46"/>
    <p:sldId id="314" r:id="rId47"/>
    <p:sldId id="315" r:id="rId48"/>
    <p:sldId id="316" r:id="rId49"/>
    <p:sldId id="317" r:id="rId50"/>
    <p:sldId id="264" r:id="rId51"/>
    <p:sldId id="257" r:id="rId52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2C3998"/>
    <a:srgbClr val="E2AC00"/>
    <a:srgbClr val="FFAD6E"/>
    <a:srgbClr val="FF882F"/>
    <a:srgbClr val="FF8F3B"/>
    <a:srgbClr val="FF5A70"/>
    <a:srgbClr val="FFA15B"/>
    <a:srgbClr val="FF9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gs" Target="tags/tag2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6EA06-27AD-433D-9634-82B18C7CA3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7697-679C-4579-8420-1771A68137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文档 10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595086" y="562428"/>
            <a:ext cx="10943771" cy="5733144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7" name="流程图: 文档 6"/>
          <p:cNvSpPr/>
          <p:nvPr userDrawn="1"/>
        </p:nvSpPr>
        <p:spPr>
          <a:xfrm rot="16200000">
            <a:off x="1486703" y="-331215"/>
            <a:ext cx="5733143" cy="752042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 rot="16200000">
            <a:off x="1214187" y="-58698"/>
            <a:ext cx="5733143" cy="6975396"/>
          </a:xfrm>
          <a:custGeom>
            <a:avLst/>
            <a:gdLst>
              <a:gd name="connsiteX0" fmla="*/ 5733143 w 5733143"/>
              <a:gd name="connsiteY0" fmla="*/ 0 h 6975396"/>
              <a:gd name="connsiteX1" fmla="*/ 5733143 w 5733143"/>
              <a:gd name="connsiteY1" fmla="*/ 5581787 h 6975396"/>
              <a:gd name="connsiteX2" fmla="*/ 0 w 5733143"/>
              <a:gd name="connsiteY2" fmla="*/ 6574065 h 6975396"/>
              <a:gd name="connsiteX3" fmla="*/ 0 w 5733143"/>
              <a:gd name="connsiteY3" fmla="*/ 0 h 6975396"/>
              <a:gd name="connsiteX4" fmla="*/ 5733143 w 5733143"/>
              <a:gd name="connsiteY4" fmla="*/ 0 h 697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6975396">
                <a:moveTo>
                  <a:pt x="5733143" y="0"/>
                </a:moveTo>
                <a:lnTo>
                  <a:pt x="5733143" y="5581787"/>
                </a:lnTo>
                <a:cubicBezTo>
                  <a:pt x="2866571" y="5581787"/>
                  <a:pt x="2866571" y="7879695"/>
                  <a:pt x="0" y="6574065"/>
                </a:cubicBezTo>
                <a:lnTo>
                  <a:pt x="0" y="0"/>
                </a:lnTo>
                <a:lnTo>
                  <a:pt x="57331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0483516" y="852525"/>
            <a:ext cx="611974" cy="129836"/>
            <a:chOff x="6705601" y="1045030"/>
            <a:chExt cx="611974" cy="129836"/>
          </a:xfrm>
        </p:grpSpPr>
        <p:sp>
          <p:nvSpPr>
            <p:cNvPr id="20" name="椭圆 19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230320" y="5925841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24" name="椭圆 23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7" name="图片 26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553565" y="1383631"/>
            <a:ext cx="6508599" cy="5474367"/>
          </a:xfrm>
          <a:prstGeom prst="rect">
            <a:avLst/>
          </a:prstGeom>
        </p:spPr>
      </p:pic>
      <p:sp>
        <p:nvSpPr>
          <p:cNvPr id="16" name="不完整圆 15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7" grpId="0" animBg="1"/>
      <p:bldP spid="15" grpId="0" animBg="1"/>
      <p:bldP spid="1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-1"/>
            <a:ext cx="10135892" cy="6858002"/>
            <a:chOff x="-2959569" y="-1"/>
            <a:chExt cx="8606119" cy="6858002"/>
          </a:xfrm>
        </p:grpSpPr>
        <p:sp>
          <p:nvSpPr>
            <p:cNvPr id="8" name="流程图: 文档 7"/>
            <p:cNvSpPr/>
            <p:nvPr userDrawn="1"/>
          </p:nvSpPr>
          <p:spPr>
            <a:xfrm rot="16200000">
              <a:off x="-2085509" y="-874060"/>
              <a:ext cx="6857999" cy="8606118"/>
            </a:xfrm>
            <a:prstGeom prst="flowChartDocument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/>
            <p:cNvSpPr/>
            <p:nvPr userDrawn="1"/>
          </p:nvSpPr>
          <p:spPr>
            <a:xfrm rot="16200000">
              <a:off x="-2397367" y="-562200"/>
              <a:ext cx="6857999" cy="7982403"/>
            </a:xfrm>
            <a:custGeom>
              <a:avLst/>
              <a:gdLst>
                <a:gd name="connsiteX0" fmla="*/ 5733143 w 5733143"/>
                <a:gd name="connsiteY0" fmla="*/ 0 h 6975396"/>
                <a:gd name="connsiteX1" fmla="*/ 5733143 w 5733143"/>
                <a:gd name="connsiteY1" fmla="*/ 5581787 h 6975396"/>
                <a:gd name="connsiteX2" fmla="*/ 0 w 5733143"/>
                <a:gd name="connsiteY2" fmla="*/ 6574065 h 6975396"/>
                <a:gd name="connsiteX3" fmla="*/ 0 w 5733143"/>
                <a:gd name="connsiteY3" fmla="*/ 0 h 6975396"/>
                <a:gd name="connsiteX4" fmla="*/ 5733143 w 5733143"/>
                <a:gd name="connsiteY4" fmla="*/ 0 h 69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143" h="6975396">
                  <a:moveTo>
                    <a:pt x="5733143" y="0"/>
                  </a:moveTo>
                  <a:lnTo>
                    <a:pt x="5733143" y="5581787"/>
                  </a:lnTo>
                  <a:cubicBezTo>
                    <a:pt x="2866571" y="5581787"/>
                    <a:pt x="2866571" y="7879695"/>
                    <a:pt x="0" y="6574065"/>
                  </a:cubicBezTo>
                  <a:lnTo>
                    <a:pt x="0" y="0"/>
                  </a:lnTo>
                  <a:lnTo>
                    <a:pt x="57331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1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75958" y="6189312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15" name="椭圆 14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18" name="图片 17" descr="图片包含 蛋糕, 桌子, 室内, 生日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744463" y="4293520"/>
            <a:ext cx="4177511" cy="2319645"/>
          </a:xfrm>
          <a:prstGeom prst="rect">
            <a:avLst/>
          </a:prstGeom>
        </p:spPr>
      </p:pic>
      <p:sp>
        <p:nvSpPr>
          <p:cNvPr id="19" name="不完整圆 18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flipH="1">
            <a:off x="3585881" y="-1"/>
            <a:ext cx="8606119" cy="6858002"/>
            <a:chOff x="-2959569" y="-1"/>
            <a:chExt cx="8606119" cy="6858002"/>
          </a:xfrm>
        </p:grpSpPr>
        <p:sp>
          <p:nvSpPr>
            <p:cNvPr id="8" name="流程图: 文档 7"/>
            <p:cNvSpPr/>
            <p:nvPr userDrawn="1"/>
          </p:nvSpPr>
          <p:spPr>
            <a:xfrm rot="16200000">
              <a:off x="-2085509" y="-874060"/>
              <a:ext cx="6857999" cy="8606118"/>
            </a:xfrm>
            <a:prstGeom prst="flowChartDocument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/>
            <p:cNvSpPr/>
            <p:nvPr userDrawn="1"/>
          </p:nvSpPr>
          <p:spPr>
            <a:xfrm rot="16200000">
              <a:off x="-2397367" y="-562200"/>
              <a:ext cx="6857999" cy="7982403"/>
            </a:xfrm>
            <a:custGeom>
              <a:avLst/>
              <a:gdLst>
                <a:gd name="connsiteX0" fmla="*/ 5733143 w 5733143"/>
                <a:gd name="connsiteY0" fmla="*/ 0 h 6975396"/>
                <a:gd name="connsiteX1" fmla="*/ 5733143 w 5733143"/>
                <a:gd name="connsiteY1" fmla="*/ 5581787 h 6975396"/>
                <a:gd name="connsiteX2" fmla="*/ 0 w 5733143"/>
                <a:gd name="connsiteY2" fmla="*/ 6574065 h 6975396"/>
                <a:gd name="connsiteX3" fmla="*/ 0 w 5733143"/>
                <a:gd name="connsiteY3" fmla="*/ 0 h 6975396"/>
                <a:gd name="connsiteX4" fmla="*/ 5733143 w 5733143"/>
                <a:gd name="connsiteY4" fmla="*/ 0 h 69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143" h="6975396">
                  <a:moveTo>
                    <a:pt x="5733143" y="0"/>
                  </a:moveTo>
                  <a:lnTo>
                    <a:pt x="5733143" y="5581787"/>
                  </a:lnTo>
                  <a:cubicBezTo>
                    <a:pt x="2866571" y="5581787"/>
                    <a:pt x="2866571" y="7879695"/>
                    <a:pt x="0" y="6574065"/>
                  </a:cubicBezTo>
                  <a:lnTo>
                    <a:pt x="0" y="0"/>
                  </a:lnTo>
                  <a:lnTo>
                    <a:pt x="573314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1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19" name="图片 18" descr="图片包含 桌子, 游戏机, 蛋糕, 男人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63671" y="4404871"/>
            <a:ext cx="3945699" cy="2453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流程图: 文档 3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0" y="-1"/>
            <a:ext cx="5536859" cy="6858000"/>
          </a:xfrm>
          <a:custGeom>
            <a:avLst/>
            <a:gdLst>
              <a:gd name="connsiteX0" fmla="*/ 0 w 5536859"/>
              <a:gd name="connsiteY0" fmla="*/ 0 h 6858000"/>
              <a:gd name="connsiteX1" fmla="*/ 3942060 w 5536859"/>
              <a:gd name="connsiteY1" fmla="*/ 0 h 6858000"/>
              <a:gd name="connsiteX2" fmla="*/ 5077590 w 5536859"/>
              <a:gd name="connsiteY2" fmla="*/ 6858000 h 6858000"/>
              <a:gd name="connsiteX3" fmla="*/ 0 w 5536859"/>
              <a:gd name="connsiteY3" fmla="*/ 6858000 h 6858000"/>
              <a:gd name="connsiteX4" fmla="*/ 0 w 553685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6859" h="6858000">
                <a:moveTo>
                  <a:pt x="0" y="0"/>
                </a:moveTo>
                <a:lnTo>
                  <a:pt x="3942060" y="0"/>
                </a:lnTo>
                <a:cubicBezTo>
                  <a:pt x="3942060" y="3429000"/>
                  <a:pt x="6571708" y="3429000"/>
                  <a:pt x="507759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577957" y="1725726"/>
            <a:ext cx="10614043" cy="4032850"/>
          </a:xfrm>
          <a:prstGeom prst="rect">
            <a:avLst/>
          </a:prstGeom>
          <a:solidFill>
            <a:srgbClr val="2C3998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577957" y="1564975"/>
            <a:ext cx="10614043" cy="4032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0804068" y="589053"/>
            <a:ext cx="611974" cy="129836"/>
            <a:chOff x="6705601" y="1045030"/>
            <a:chExt cx="611974" cy="129836"/>
          </a:xfrm>
        </p:grpSpPr>
        <p:sp>
          <p:nvSpPr>
            <p:cNvPr id="19" name="椭圆 1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28" name="任意多边形: 形状 27"/>
          <p:cNvSpPr/>
          <p:nvPr userDrawn="1"/>
        </p:nvSpPr>
        <p:spPr>
          <a:xfrm>
            <a:off x="-1" y="2"/>
            <a:ext cx="5022834" cy="6857999"/>
          </a:xfrm>
          <a:custGeom>
            <a:avLst/>
            <a:gdLst>
              <a:gd name="connsiteX0" fmla="*/ 0 w 5022834"/>
              <a:gd name="connsiteY0" fmla="*/ 0 h 6857999"/>
              <a:gd name="connsiteX1" fmla="*/ 3428036 w 5022834"/>
              <a:gd name="connsiteY1" fmla="*/ 0 h 6857999"/>
              <a:gd name="connsiteX2" fmla="*/ 4563565 w 5022834"/>
              <a:gd name="connsiteY2" fmla="*/ 6857999 h 6857999"/>
              <a:gd name="connsiteX3" fmla="*/ 0 w 5022834"/>
              <a:gd name="connsiteY3" fmla="*/ 6857999 h 6857999"/>
              <a:gd name="connsiteX4" fmla="*/ 0 w 5022834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2834" h="6857999">
                <a:moveTo>
                  <a:pt x="0" y="0"/>
                </a:moveTo>
                <a:lnTo>
                  <a:pt x="3428036" y="0"/>
                </a:lnTo>
                <a:cubicBezTo>
                  <a:pt x="3428036" y="3429000"/>
                  <a:pt x="6057683" y="3429000"/>
                  <a:pt x="4563565" y="6857999"/>
                </a:cubicBez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图片包含 桌子, 橙子, 乐高, 游戏机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27050" y="359526"/>
            <a:ext cx="4467404" cy="5718132"/>
          </a:xfrm>
          <a:prstGeom prst="rect">
            <a:avLst/>
          </a:prstGeom>
        </p:spPr>
      </p:pic>
      <p:grpSp>
        <p:nvGrpSpPr>
          <p:cNvPr id="22" name="组合 21"/>
          <p:cNvGrpSpPr/>
          <p:nvPr userDrawn="1"/>
        </p:nvGrpSpPr>
        <p:grpSpPr>
          <a:xfrm>
            <a:off x="775958" y="6189312"/>
            <a:ext cx="611974" cy="129836"/>
            <a:chOff x="6705601" y="1045030"/>
            <a:chExt cx="611974" cy="129836"/>
          </a:xfrm>
          <a:solidFill>
            <a:schemeClr val="bg1"/>
          </a:solidFill>
        </p:grpSpPr>
        <p:sp>
          <p:nvSpPr>
            <p:cNvPr id="23" name="椭圆 22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2" grpId="0" animBg="1"/>
      <p:bldP spid="15" grpId="0" animBg="1"/>
      <p:bldP spid="17" grpId="0" animBg="1"/>
      <p:bldP spid="2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 userDrawn="1"/>
        </p:nvSpPr>
        <p:spPr>
          <a:xfrm>
            <a:off x="728898" y="473797"/>
            <a:ext cx="10943771" cy="5733144"/>
          </a:xfrm>
          <a:prstGeom prst="rect">
            <a:avLst/>
          </a:prstGeom>
          <a:solidFill>
            <a:srgbClr val="2C3998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5" name="流程图: 文档 5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24114" y="562428"/>
            <a:ext cx="10943771" cy="5733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41" name="组合 40"/>
          <p:cNvGrpSpPr/>
          <p:nvPr userDrawn="1"/>
        </p:nvGrpSpPr>
        <p:grpSpPr>
          <a:xfrm rot="16200000">
            <a:off x="5495108" y="161108"/>
            <a:ext cx="1201783" cy="12192000"/>
            <a:chOff x="-27865" y="-117"/>
            <a:chExt cx="3282044" cy="6858118"/>
          </a:xfrm>
        </p:grpSpPr>
        <p:sp>
          <p:nvSpPr>
            <p:cNvPr id="21" name="任意多边形: 形状 20"/>
            <p:cNvSpPr/>
            <p:nvPr userDrawn="1"/>
          </p:nvSpPr>
          <p:spPr>
            <a:xfrm>
              <a:off x="-27865" y="-117"/>
              <a:ext cx="3282044" cy="6858117"/>
            </a:xfrm>
            <a:custGeom>
              <a:avLst/>
              <a:gdLst>
                <a:gd name="connsiteX0" fmla="*/ 0 w 3282044"/>
                <a:gd name="connsiteY0" fmla="*/ 0 h 6858117"/>
                <a:gd name="connsiteX1" fmla="*/ 1614977 w 3282044"/>
                <a:gd name="connsiteY1" fmla="*/ 0 h 6858117"/>
                <a:gd name="connsiteX2" fmla="*/ 2801963 w 3282044"/>
                <a:gd name="connsiteY2" fmla="*/ 6858117 h 6858117"/>
                <a:gd name="connsiteX3" fmla="*/ 0 w 3282044"/>
                <a:gd name="connsiteY3" fmla="*/ 6858117 h 6858117"/>
                <a:gd name="connsiteX4" fmla="*/ 0 w 3282044"/>
                <a:gd name="connsiteY4" fmla="*/ 0 h 685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2044" h="6858117">
                  <a:moveTo>
                    <a:pt x="0" y="0"/>
                  </a:moveTo>
                  <a:lnTo>
                    <a:pt x="1614977" y="0"/>
                  </a:lnTo>
                  <a:cubicBezTo>
                    <a:pt x="1614977" y="3429059"/>
                    <a:pt x="4363788" y="3429059"/>
                    <a:pt x="2801963" y="6858117"/>
                  </a:cubicBezTo>
                  <a:lnTo>
                    <a:pt x="0" y="6858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" name="任意多边形: 形状 14"/>
            <p:cNvSpPr/>
            <p:nvPr userDrawn="1"/>
          </p:nvSpPr>
          <p:spPr>
            <a:xfrm>
              <a:off x="-27865" y="-117"/>
              <a:ext cx="2744727" cy="6858118"/>
            </a:xfrm>
            <a:custGeom>
              <a:avLst/>
              <a:gdLst>
                <a:gd name="connsiteX0" fmla="*/ 0 w 2744727"/>
                <a:gd name="connsiteY0" fmla="*/ 0 h 6858118"/>
                <a:gd name="connsiteX1" fmla="*/ 1077661 w 2744727"/>
                <a:gd name="connsiteY1" fmla="*/ 0 h 6858118"/>
                <a:gd name="connsiteX2" fmla="*/ 2264646 w 2744727"/>
                <a:gd name="connsiteY2" fmla="*/ 6858118 h 6858118"/>
                <a:gd name="connsiteX3" fmla="*/ 0 w 2744727"/>
                <a:gd name="connsiteY3" fmla="*/ 6858118 h 6858118"/>
                <a:gd name="connsiteX4" fmla="*/ 0 w 2744727"/>
                <a:gd name="connsiteY4" fmla="*/ 0 h 685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727" h="6858118">
                  <a:moveTo>
                    <a:pt x="0" y="0"/>
                  </a:moveTo>
                  <a:lnTo>
                    <a:pt x="1077661" y="0"/>
                  </a:lnTo>
                  <a:cubicBezTo>
                    <a:pt x="1077661" y="3429060"/>
                    <a:pt x="3826471" y="3429060"/>
                    <a:pt x="2264646" y="6858118"/>
                  </a:cubicBezTo>
                  <a:lnTo>
                    <a:pt x="0" y="6858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10825283" y="6225645"/>
            <a:ext cx="611974" cy="129836"/>
            <a:chOff x="6705601" y="1045030"/>
            <a:chExt cx="611974" cy="129836"/>
          </a:xfrm>
        </p:grpSpPr>
        <p:sp>
          <p:nvSpPr>
            <p:cNvPr id="43" name="椭圆 42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7" name="组合 46"/>
          <p:cNvGrpSpPr/>
          <p:nvPr userDrawn="1"/>
        </p:nvGrpSpPr>
        <p:grpSpPr>
          <a:xfrm rot="5400000">
            <a:off x="43372" y="1913890"/>
            <a:ext cx="611974" cy="129836"/>
            <a:chOff x="6705601" y="1045030"/>
            <a:chExt cx="611974" cy="129836"/>
          </a:xfrm>
        </p:grpSpPr>
        <p:sp>
          <p:nvSpPr>
            <p:cNvPr id="48" name="椭圆 47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53" name="组合 52"/>
          <p:cNvGrpSpPr/>
          <p:nvPr userDrawn="1"/>
        </p:nvGrpSpPr>
        <p:grpSpPr>
          <a:xfrm>
            <a:off x="334276" y="769171"/>
            <a:ext cx="845866" cy="728349"/>
            <a:chOff x="466567" y="822960"/>
            <a:chExt cx="622926" cy="536382"/>
          </a:xfrm>
        </p:grpSpPr>
        <p:sp>
          <p:nvSpPr>
            <p:cNvPr id="52" name="直角三角形 51"/>
            <p:cNvSpPr/>
            <p:nvPr userDrawn="1"/>
          </p:nvSpPr>
          <p:spPr>
            <a:xfrm flipH="1" flipV="1">
              <a:off x="466567" y="1148806"/>
              <a:ext cx="210536" cy="210536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" name="箭头: 五边形 50"/>
            <p:cNvSpPr/>
            <p:nvPr userDrawn="1"/>
          </p:nvSpPr>
          <p:spPr>
            <a:xfrm>
              <a:off x="466567" y="822960"/>
              <a:ext cx="622926" cy="339634"/>
            </a:xfrm>
            <a:prstGeom prst="homePlate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54" name="箭头: 五边形 53"/>
          <p:cNvSpPr/>
          <p:nvPr userDrawn="1"/>
        </p:nvSpPr>
        <p:spPr>
          <a:xfrm flipH="1">
            <a:off x="11116948" y="5350446"/>
            <a:ext cx="450936" cy="245861"/>
          </a:xfrm>
          <a:prstGeom prst="homePlate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文档 18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95086" y="562428"/>
            <a:ext cx="10943771" cy="5733144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1" name="流程图: 文档 20"/>
          <p:cNvSpPr/>
          <p:nvPr userDrawn="1"/>
        </p:nvSpPr>
        <p:spPr>
          <a:xfrm rot="16200000">
            <a:off x="1486703" y="-331215"/>
            <a:ext cx="5733143" cy="752042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6200000">
            <a:off x="1214187" y="-58698"/>
            <a:ext cx="5733143" cy="6975396"/>
          </a:xfrm>
          <a:custGeom>
            <a:avLst/>
            <a:gdLst>
              <a:gd name="connsiteX0" fmla="*/ 5733143 w 5733143"/>
              <a:gd name="connsiteY0" fmla="*/ 0 h 6975396"/>
              <a:gd name="connsiteX1" fmla="*/ 5733143 w 5733143"/>
              <a:gd name="connsiteY1" fmla="*/ 5581787 h 6975396"/>
              <a:gd name="connsiteX2" fmla="*/ 0 w 5733143"/>
              <a:gd name="connsiteY2" fmla="*/ 6574065 h 6975396"/>
              <a:gd name="connsiteX3" fmla="*/ 0 w 5733143"/>
              <a:gd name="connsiteY3" fmla="*/ 0 h 6975396"/>
              <a:gd name="connsiteX4" fmla="*/ 5733143 w 5733143"/>
              <a:gd name="connsiteY4" fmla="*/ 0 h 697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6975396">
                <a:moveTo>
                  <a:pt x="5733143" y="0"/>
                </a:moveTo>
                <a:lnTo>
                  <a:pt x="5733143" y="5581787"/>
                </a:lnTo>
                <a:cubicBezTo>
                  <a:pt x="2866571" y="5581787"/>
                  <a:pt x="2866571" y="7879695"/>
                  <a:pt x="0" y="6574065"/>
                </a:cubicBezTo>
                <a:lnTo>
                  <a:pt x="0" y="0"/>
                </a:lnTo>
                <a:lnTo>
                  <a:pt x="57331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483516" y="852525"/>
            <a:ext cx="611974" cy="129836"/>
            <a:chOff x="6705601" y="1045030"/>
            <a:chExt cx="611974" cy="129836"/>
          </a:xfrm>
        </p:grpSpPr>
        <p:sp>
          <p:nvSpPr>
            <p:cNvPr id="25" name="椭圆 24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1230320" y="5925841"/>
            <a:ext cx="611974" cy="129836"/>
            <a:chOff x="6705601" y="1045030"/>
            <a:chExt cx="611974" cy="129836"/>
          </a:xfrm>
          <a:solidFill>
            <a:srgbClr val="2C3998"/>
          </a:solidFill>
        </p:grpSpPr>
        <p:sp>
          <p:nvSpPr>
            <p:cNvPr id="29" name="椭圆 2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32" name="图片 31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553565" y="1383631"/>
            <a:ext cx="6508599" cy="5474367"/>
          </a:xfrm>
          <a:prstGeom prst="rect">
            <a:avLst/>
          </a:prstGeom>
        </p:spPr>
      </p:pic>
      <p:sp>
        <p:nvSpPr>
          <p:cNvPr id="15" name="不完整圆 14"/>
          <p:cNvSpPr/>
          <p:nvPr userDrawn="1"/>
        </p:nvSpPr>
        <p:spPr>
          <a:xfrm>
            <a:off x="-374021" y="-404654"/>
            <a:ext cx="1934162" cy="1934162"/>
          </a:xfrm>
          <a:prstGeom prst="pie">
            <a:avLst>
              <a:gd name="adj1" fmla="val 0"/>
              <a:gd name="adj2" fmla="val 5402442"/>
            </a:avLst>
          </a:prstGeom>
          <a:solidFill>
            <a:srgbClr val="2C3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文档 4"/>
          <p:cNvSpPr/>
          <p:nvPr userDrawn="1"/>
        </p:nvSpPr>
        <p:spPr>
          <a:xfrm rot="16200000">
            <a:off x="1088575" y="-1081316"/>
            <a:ext cx="6850742" cy="9027885"/>
          </a:xfrm>
          <a:prstGeom prst="flowChartDocumen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656539" y="478508"/>
            <a:ext cx="10878921" cy="5900983"/>
            <a:chOff x="613611" y="467514"/>
            <a:chExt cx="10878921" cy="5900983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10880558" y="467514"/>
              <a:ext cx="611974" cy="129836"/>
              <a:chOff x="6705601" y="1045030"/>
              <a:chExt cx="611974" cy="12983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6705601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946670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7187739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613611" y="6238661"/>
              <a:ext cx="611974" cy="129836"/>
              <a:chOff x="6705601" y="1045030"/>
              <a:chExt cx="611974" cy="129836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6705601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946670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7187739" y="1045030"/>
                <a:ext cx="129836" cy="129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Relationship Id="rId3" Type="http://schemas.openxmlformats.org/officeDocument/2006/relationships/hyperlink" Target="mailto:31803112@stu.zucc.edu.cn" TargetMode="External"/><Relationship Id="rId2" Type="http://schemas.openxmlformats.org/officeDocument/2006/relationships/hyperlink" Target="mailto:31805353@stu.zucc.edu.cn" TargetMode="Externa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5.xml"/><Relationship Id="rId7" Type="http://schemas.openxmlformats.org/officeDocument/2006/relationships/hyperlink" Target="mailto:weishunchen@harmonycloud.cn" TargetMode="External"/><Relationship Id="rId6" Type="http://schemas.openxmlformats.org/officeDocument/2006/relationships/hyperlink" Target="mailto:youanchen@harmonycloud.cn" TargetMode="External"/><Relationship Id="rId5" Type="http://schemas.openxmlformats.org/officeDocument/2006/relationships/hyperlink" Target="mailto:31809172@stu.zucc.edu.cn" TargetMode="External"/><Relationship Id="rId4" Type="http://schemas.openxmlformats.org/officeDocument/2006/relationships/hyperlink" Target="mailto:31805379@stu.zucc.edu.cn" TargetMode="External"/><Relationship Id="rId3" Type="http://schemas.openxmlformats.org/officeDocument/2006/relationships/hyperlink" Target="mailto:31803160@stu.zucc.edu.cn" TargetMode="External"/><Relationship Id="rId2" Type="http://schemas.openxmlformats.org/officeDocument/2006/relationships/hyperlink" Target="mailto:31803112@stu.zucc.edu.cn" TargetMode="External"/><Relationship Id="rId1" Type="http://schemas.openxmlformats.org/officeDocument/2006/relationships/hyperlink" Target="mailto:31805353@stu.zucc.edu.cn" TargetMode="Externa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5.xml"/><Relationship Id="rId5" Type="http://schemas.openxmlformats.org/officeDocument/2006/relationships/hyperlink" Target="mailto:31809172@stu.zucc.edu.cn" TargetMode="External"/><Relationship Id="rId4" Type="http://schemas.openxmlformats.org/officeDocument/2006/relationships/hyperlink" Target="mailto:31805379@stu.zucc.edu.cn" TargetMode="External"/><Relationship Id="rId3" Type="http://schemas.openxmlformats.org/officeDocument/2006/relationships/hyperlink" Target="mailto:31803160@stu.zucc.edu.cn" TargetMode="External"/><Relationship Id="rId2" Type="http://schemas.openxmlformats.org/officeDocument/2006/relationships/hyperlink" Target="mailto:31803112@stu.zucc.edu.cn" TargetMode="External"/><Relationship Id="rId1" Type="http://schemas.openxmlformats.org/officeDocument/2006/relationships/hyperlink" Target="mailto:31805353@stu.zucc.edu.c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3971" y="1680508"/>
            <a:ext cx="5585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《</a:t>
            </a:r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优团</a:t>
            </a:r>
            <a:r>
              <a:rPr lang="en-US" altLang="zh-CN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》</a:t>
            </a:r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项目计划汇报</a:t>
            </a:r>
            <a:endParaRPr lang="zh-CN" altLang="en-US" sz="6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3970" y="37114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《</a:t>
            </a:r>
            <a:r>
              <a:rPr lang="zh-CN" altLang="en-US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优团</a:t>
            </a:r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》</a:t>
            </a:r>
            <a:r>
              <a:rPr lang="zh-CN" altLang="en-US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一款社区团购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3970" y="4089416"/>
            <a:ext cx="4477039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组长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: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刘书宇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组员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: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梁泽生 彭昕怡 张安硕 谢子文</a:t>
            </a:r>
            <a:endParaRPr lang="zh-CN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25570" y="5064748"/>
            <a:ext cx="3823946" cy="353469"/>
            <a:chOff x="3477718" y="4586988"/>
            <a:chExt cx="4540733" cy="419726"/>
          </a:xfrm>
        </p:grpSpPr>
        <p:sp>
          <p:nvSpPr>
            <p:cNvPr id="8" name="矩形: 圆角 7"/>
            <p:cNvSpPr/>
            <p:nvPr/>
          </p:nvSpPr>
          <p:spPr>
            <a:xfrm>
              <a:off x="3477718" y="4586989"/>
              <a:ext cx="1753849" cy="41972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2C3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G14</a:t>
              </a:r>
              <a:endParaRPr lang="en-US" altLang="zh-CN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5833672" y="4586988"/>
              <a:ext cx="2184779" cy="41972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2C3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2021.3.18</a:t>
              </a:r>
              <a:endPara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pic>
        <p:nvPicPr>
          <p:cNvPr id="20" name="»ý¼«Ã÷¿ì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in="500.000000" out="5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82400" y="7081731"/>
            <a:ext cx="609600" cy="6096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25570" y="1550672"/>
            <a:ext cx="611974" cy="129836"/>
            <a:chOff x="6705601" y="1045030"/>
            <a:chExt cx="611974" cy="129836"/>
          </a:xfrm>
          <a:solidFill>
            <a:srgbClr val="2C3998">
              <a:alpha val="50000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370092" y="1292817"/>
          <a:ext cx="9750815" cy="5303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43942"/>
                <a:gridCol w="1590541"/>
                <a:gridCol w="3400022"/>
                <a:gridCol w="3316310"/>
              </a:tblGrid>
              <a:tr h="3527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对项目的影响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1410935"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张安硕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</a:tr>
              <a:tr h="1410935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谢子文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项目成员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</a:tr>
              <a:tr h="152636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陈炜舜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项目发起人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发起人是指以现金或者其他形式，为项目提供财务资源的个人或者团体。早在项目刚开始构思时，发起人即为项目提供支持，包括游说更高层的管理人员，以获得组织的支持，并宣传项目将给组织带来的利益。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、要尊重，项目中多汇报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、其提供的思路和方法，尽量表示欣赏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、但要注意不能偏离“财务管理创造价值”的目标。可对其方法表面欣赏，但实际按照客观方法论推行。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070224" y="1283030"/>
          <a:ext cx="10192350" cy="439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41533"/>
                <a:gridCol w="1481071"/>
                <a:gridCol w="4291268"/>
                <a:gridCol w="31784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对项目的影响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陈幼安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项目发起人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发起人是指以现金或者其他形式，为项目提供财务资源的个人或者团体。早在项目刚开始构思时，发起人即为项目提供支持，包括游说更高层的管理人员，以获得组织的支持，并宣传项目将给组织带来的利益。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、要尊重，项目中多汇报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、其提供的思路和方法，尽量表示欣赏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、但要注意不能偏离“财务管理创造价值”的目标。可对其方法表面欣赏，但实际按照客观方法论推行。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00758"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杨枨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项目发起人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发起人是指以现金或者其他形式，为项目提供财务资源的个人或者团体。早在项目刚开始构思时，发起人即为项目提供支持，包括游说更高层的管理人员，以获得组织的支持，并宣传项目将给组织带来的利益。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、要尊重，项目中多汇报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、其提供的思路和方法，尽量表示欣赏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、但要注意不能偏离“财务管理创造价值”的目标。可对其方法表面欣赏，但实际按照客观方法论推行。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TextBox 76"/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外部干系人通讯录：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10647" y="1812852"/>
          <a:ext cx="9370706" cy="390724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4520"/>
                <a:gridCol w="1957589"/>
                <a:gridCol w="2459864"/>
                <a:gridCol w="30587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邮箱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宋倩雯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13656644320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31805353@stu.zucc.edu.cn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dirty="0"/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伍思敏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15290433011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31803112@stu.zucc.edu.cn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陈幼安</a:t>
                      </a:r>
                      <a:endParaRPr lang="zh-CN" alt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800" u="sng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youanchen@harmonycloud.cn</a:t>
                      </a:r>
                      <a:endParaRPr lang="en-US" altLang="zh-CN" sz="1800" u="sng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陈炜舜</a:t>
                      </a:r>
                      <a:endParaRPr lang="zh-CN" alt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800" u="sng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weishunchen@harmonycloud.cn</a:t>
                      </a:r>
                      <a:endParaRPr lang="en-US" altLang="zh-CN" sz="1800" u="sng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提出需求的不知名老板</a:t>
                      </a:r>
                      <a:endParaRPr lang="zh-CN" alt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altLang="zh-CN" sz="1800" u="sng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刘书宇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管理员代表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13656644320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31805353@stu.zucc.edu.cn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TextBox 76"/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内部干系人通讯录：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466866" y="1917442"/>
          <a:ext cx="9763511" cy="37287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4520"/>
                <a:gridCol w="1957589"/>
                <a:gridCol w="1976907"/>
                <a:gridCol w="39344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邮箱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刘书宇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项目经理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13656644320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"/>
                        </a:rPr>
                        <a:t>31805353@stu.zucc.edu.cn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15290433011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31803112@stu.zucc.edu.cn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项目成员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18257609726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31803160@stu.zucc.edu.cn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项目成员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19967306539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31805379@stu.zucc.edu.cn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项目成员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13656654236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31809172@stu.zucc.edu.cn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陈幼安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项目发起人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youanchen@harmonycloud.cn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陈炜舜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项目发起人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weishunchen@harmonycloud.cn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杨枨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项目发起人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u="sng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yangc@zucc.edu.cn</a:t>
                      </a:r>
                      <a:endParaRPr lang="en-US" altLang="zh-CN" sz="1800" u="sng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团队介绍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441109" y="1506220"/>
          <a:ext cx="9763511" cy="41198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4520"/>
                <a:gridCol w="2403989"/>
                <a:gridCol w="1530507"/>
                <a:gridCol w="39344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技术水平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邮箱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刘书宇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有项目经理经验和前端开发基础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13656644320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"/>
                        </a:rPr>
                        <a:t>31805353@stu.zucc.edu.cn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良好的沟通能力；有一定的代码基础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15290433011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31803112@stu.zucc.edu.cn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良好的沟通能力，准确的获取用户的想法、目的、问题，同时对内沟通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18257609726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31803160@stu.zucc.edu.cn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有前端开发基础，审美良好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19967306539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31805379@stu.zucc.edu.cn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7444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有前端开发基础，良好的审美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13656654236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31809172@stu.zucc.edu.cn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可行性分析</a:t>
            </a:r>
            <a:endParaRPr lang="zh-CN" altLang="en-US" sz="6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14743" y="3261580"/>
            <a:ext cx="3558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Feasibility Analysis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2" y="3596420"/>
            <a:ext cx="4477039" cy="141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技术可行性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经济可行性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操作可行性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法律可行性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第二部分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可借鉴的产品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7642785" y="2352754"/>
            <a:ext cx="4812042" cy="3208559"/>
            <a:chOff x="3656773" y="1639871"/>
            <a:chExt cx="4812042" cy="3208559"/>
          </a:xfrm>
        </p:grpSpPr>
        <p:grpSp>
          <p:nvGrpSpPr>
            <p:cNvPr id="29" name="组合 28"/>
            <p:cNvGrpSpPr/>
            <p:nvPr/>
          </p:nvGrpSpPr>
          <p:grpSpPr>
            <a:xfrm>
              <a:off x="3656773" y="1925054"/>
              <a:ext cx="4812042" cy="2923376"/>
              <a:chOff x="4838941" y="3000464"/>
              <a:chExt cx="6910523" cy="4198229"/>
            </a:xfrm>
          </p:grpSpPr>
          <p:grpSp>
            <p:nvGrpSpPr>
              <p:cNvPr id="31" name="Group 37"/>
              <p:cNvGrpSpPr/>
              <p:nvPr/>
            </p:nvGrpSpPr>
            <p:grpSpPr>
              <a:xfrm>
                <a:off x="4838941" y="4940570"/>
                <a:ext cx="924931" cy="371990"/>
                <a:chOff x="8034853" y="6906421"/>
                <a:chExt cx="1321576" cy="532736"/>
              </a:xfrm>
            </p:grpSpPr>
            <p:sp>
              <p:nvSpPr>
                <p:cNvPr id="96" name="Freeform 39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103" name="Freeform 326"/>
                <p:cNvSpPr>
                  <a:spLocks noChangeArrowheads="1"/>
                </p:cNvSpPr>
                <p:nvPr/>
              </p:nvSpPr>
              <p:spPr bwMode="auto">
                <a:xfrm>
                  <a:off x="8034853" y="718556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2" name="Group 55"/>
              <p:cNvGrpSpPr/>
              <p:nvPr/>
            </p:nvGrpSpPr>
            <p:grpSpPr>
              <a:xfrm>
                <a:off x="10825146" y="4898430"/>
                <a:ext cx="924315" cy="386718"/>
                <a:chOff x="15011762" y="6862567"/>
                <a:chExt cx="1320696" cy="553829"/>
              </a:xfrm>
            </p:grpSpPr>
            <p:sp>
              <p:nvSpPr>
                <p:cNvPr id="92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29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8" name="Group 65"/>
                <p:cNvGrpSpPr/>
                <p:nvPr/>
              </p:nvGrpSpPr>
              <p:grpSpPr>
                <a:xfrm>
                  <a:off x="16149452" y="7085871"/>
                  <a:ext cx="183006" cy="180069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89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0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79" name="Freeform 325"/>
              <p:cNvSpPr>
                <a:spLocks noChangeArrowheads="1"/>
              </p:cNvSpPr>
              <p:nvPr/>
            </p:nvSpPr>
            <p:spPr bwMode="auto">
              <a:xfrm>
                <a:off x="4898056" y="6994014"/>
                <a:ext cx="11823" cy="125735"/>
              </a:xfrm>
              <a:custGeom>
                <a:avLst/>
                <a:gdLst>
                  <a:gd name="T0" fmla="*/ 28 w 29"/>
                  <a:gd name="T1" fmla="*/ 285 h 286"/>
                  <a:gd name="T2" fmla="*/ 0 w 29"/>
                  <a:gd name="T3" fmla="*/ 285 h 286"/>
                  <a:gd name="T4" fmla="*/ 0 w 29"/>
                  <a:gd name="T5" fmla="*/ 0 h 286"/>
                  <a:gd name="T6" fmla="*/ 28 w 29"/>
                  <a:gd name="T7" fmla="*/ 0 h 286"/>
                  <a:gd name="T8" fmla="*/ 28 w 29"/>
                  <a:gd name="T9" fmla="*/ 285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6">
                    <a:moveTo>
                      <a:pt x="28" y="285"/>
                    </a:moveTo>
                    <a:lnTo>
                      <a:pt x="0" y="28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28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34" name="Group 98"/>
              <p:cNvGrpSpPr/>
              <p:nvPr/>
            </p:nvGrpSpPr>
            <p:grpSpPr>
              <a:xfrm>
                <a:off x="10825148" y="6811973"/>
                <a:ext cx="924316" cy="386720"/>
                <a:chOff x="15011762" y="6862567"/>
                <a:chExt cx="1320697" cy="553831"/>
              </a:xfrm>
            </p:grpSpPr>
            <p:sp>
              <p:nvSpPr>
                <p:cNvPr id="69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67" name="Freeform 326"/>
                <p:cNvSpPr>
                  <a:spLocks noChangeArrowheads="1"/>
                </p:cNvSpPr>
                <p:nvPr/>
              </p:nvSpPr>
              <p:spPr bwMode="auto">
                <a:xfrm>
                  <a:off x="16149453" y="7164655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5" name="Group 111"/>
              <p:cNvGrpSpPr/>
              <p:nvPr/>
            </p:nvGrpSpPr>
            <p:grpSpPr>
              <a:xfrm>
                <a:off x="4838942" y="3042593"/>
                <a:ext cx="924931" cy="371990"/>
                <a:chOff x="8034853" y="6906421"/>
                <a:chExt cx="1321576" cy="532736"/>
              </a:xfrm>
            </p:grpSpPr>
            <p:sp>
              <p:nvSpPr>
                <p:cNvPr id="50" name="Freeform 113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5" name="Group 118"/>
                <p:cNvGrpSpPr/>
                <p:nvPr/>
              </p:nvGrpSpPr>
              <p:grpSpPr>
                <a:xfrm>
                  <a:off x="8034853" y="7106787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56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57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36" name="Group 123"/>
              <p:cNvGrpSpPr/>
              <p:nvPr/>
            </p:nvGrpSpPr>
            <p:grpSpPr>
              <a:xfrm>
                <a:off x="10825144" y="3000464"/>
                <a:ext cx="924315" cy="386720"/>
                <a:chOff x="15011762" y="6862567"/>
                <a:chExt cx="1320696" cy="553831"/>
              </a:xfrm>
            </p:grpSpPr>
            <p:sp>
              <p:nvSpPr>
                <p:cNvPr id="46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6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42" name="Group 129"/>
                <p:cNvGrpSpPr/>
                <p:nvPr/>
              </p:nvGrpSpPr>
              <p:grpSpPr>
                <a:xfrm>
                  <a:off x="16149452" y="7085871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43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44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pic>
          <p:nvPicPr>
            <p:cNvPr id="106" name="图片 105" descr="卡通人物&#10;&#10;描述已自动生成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4564268" y="1639871"/>
              <a:ext cx="3060025" cy="3208559"/>
            </a:xfrm>
            <a:prstGeom prst="rect">
              <a:avLst/>
            </a:prstGeom>
          </p:spPr>
        </p:pic>
      </p:grpSp>
      <p:sp>
        <p:nvSpPr>
          <p:cNvPr id="108" name="TextBox 76"/>
          <p:cNvSpPr txBox="1"/>
          <p:nvPr/>
        </p:nvSpPr>
        <p:spPr>
          <a:xfrm>
            <a:off x="1146133" y="1176758"/>
            <a:ext cx="7145304" cy="594726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多多买菜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优势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价格优惠，团购可以降低商品的价格，让用户用更低的价格买到想要的产品，官方为了推广进行补贴。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种类繁多，商品齐全。我们进行搜索商品基本涵盖日常生活的全部商品。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劣势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物流不及时。我们支付时大多数商品要次日及以后到达，不能当日即达，达不到线下即买即用。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商品的质量层次不齐。我组搜索相关的反馈，存在用户反馈商品的数量，品质出现问题。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商品很容易流团，不能确保商品一定会团购成功。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2"/>
          <a:srcRect l="7612" t="8406" r="6604" b="1232"/>
          <a:stretch>
            <a:fillRect/>
          </a:stretch>
        </p:blipFill>
        <p:spPr>
          <a:xfrm>
            <a:off x="8228892" y="715093"/>
            <a:ext cx="1459865" cy="1583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可借鉴的产品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7617028" y="2110729"/>
            <a:ext cx="4812042" cy="3208559"/>
            <a:chOff x="3656773" y="1639871"/>
            <a:chExt cx="4812042" cy="3208559"/>
          </a:xfrm>
        </p:grpSpPr>
        <p:grpSp>
          <p:nvGrpSpPr>
            <p:cNvPr id="29" name="组合 28"/>
            <p:cNvGrpSpPr/>
            <p:nvPr/>
          </p:nvGrpSpPr>
          <p:grpSpPr>
            <a:xfrm>
              <a:off x="3656773" y="1925054"/>
              <a:ext cx="4812042" cy="2923376"/>
              <a:chOff x="4838941" y="3000464"/>
              <a:chExt cx="6910523" cy="4198229"/>
            </a:xfrm>
          </p:grpSpPr>
          <p:grpSp>
            <p:nvGrpSpPr>
              <p:cNvPr id="31" name="Group 37"/>
              <p:cNvGrpSpPr/>
              <p:nvPr/>
            </p:nvGrpSpPr>
            <p:grpSpPr>
              <a:xfrm>
                <a:off x="4838941" y="4940570"/>
                <a:ext cx="924931" cy="371990"/>
                <a:chOff x="8034853" y="6906421"/>
                <a:chExt cx="1321576" cy="532736"/>
              </a:xfrm>
            </p:grpSpPr>
            <p:sp>
              <p:nvSpPr>
                <p:cNvPr id="96" name="Freeform 39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103" name="Freeform 326"/>
                <p:cNvSpPr>
                  <a:spLocks noChangeArrowheads="1"/>
                </p:cNvSpPr>
                <p:nvPr/>
              </p:nvSpPr>
              <p:spPr bwMode="auto">
                <a:xfrm>
                  <a:off x="8034853" y="718556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2" name="Group 55"/>
              <p:cNvGrpSpPr/>
              <p:nvPr/>
            </p:nvGrpSpPr>
            <p:grpSpPr>
              <a:xfrm>
                <a:off x="10825146" y="4898430"/>
                <a:ext cx="924315" cy="386718"/>
                <a:chOff x="15011762" y="6862567"/>
                <a:chExt cx="1320696" cy="553829"/>
              </a:xfrm>
            </p:grpSpPr>
            <p:sp>
              <p:nvSpPr>
                <p:cNvPr id="92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29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8" name="Group 65"/>
                <p:cNvGrpSpPr/>
                <p:nvPr/>
              </p:nvGrpSpPr>
              <p:grpSpPr>
                <a:xfrm>
                  <a:off x="16149452" y="7085871"/>
                  <a:ext cx="183006" cy="180069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89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0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79" name="Freeform 325"/>
              <p:cNvSpPr>
                <a:spLocks noChangeArrowheads="1"/>
              </p:cNvSpPr>
              <p:nvPr/>
            </p:nvSpPr>
            <p:spPr bwMode="auto">
              <a:xfrm>
                <a:off x="4898056" y="6994014"/>
                <a:ext cx="11823" cy="125735"/>
              </a:xfrm>
              <a:custGeom>
                <a:avLst/>
                <a:gdLst>
                  <a:gd name="T0" fmla="*/ 28 w 29"/>
                  <a:gd name="T1" fmla="*/ 285 h 286"/>
                  <a:gd name="T2" fmla="*/ 0 w 29"/>
                  <a:gd name="T3" fmla="*/ 285 h 286"/>
                  <a:gd name="T4" fmla="*/ 0 w 29"/>
                  <a:gd name="T5" fmla="*/ 0 h 286"/>
                  <a:gd name="T6" fmla="*/ 28 w 29"/>
                  <a:gd name="T7" fmla="*/ 0 h 286"/>
                  <a:gd name="T8" fmla="*/ 28 w 29"/>
                  <a:gd name="T9" fmla="*/ 285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6">
                    <a:moveTo>
                      <a:pt x="28" y="285"/>
                    </a:moveTo>
                    <a:lnTo>
                      <a:pt x="0" y="28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28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34" name="Group 98"/>
              <p:cNvGrpSpPr/>
              <p:nvPr/>
            </p:nvGrpSpPr>
            <p:grpSpPr>
              <a:xfrm>
                <a:off x="10825148" y="6811973"/>
                <a:ext cx="924316" cy="386720"/>
                <a:chOff x="15011762" y="6862567"/>
                <a:chExt cx="1320697" cy="553831"/>
              </a:xfrm>
            </p:grpSpPr>
            <p:sp>
              <p:nvSpPr>
                <p:cNvPr id="69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67" name="Freeform 326"/>
                <p:cNvSpPr>
                  <a:spLocks noChangeArrowheads="1"/>
                </p:cNvSpPr>
                <p:nvPr/>
              </p:nvSpPr>
              <p:spPr bwMode="auto">
                <a:xfrm>
                  <a:off x="16149453" y="7164655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5" name="Group 111"/>
              <p:cNvGrpSpPr/>
              <p:nvPr/>
            </p:nvGrpSpPr>
            <p:grpSpPr>
              <a:xfrm>
                <a:off x="4838942" y="3042593"/>
                <a:ext cx="924931" cy="371990"/>
                <a:chOff x="8034853" y="6906421"/>
                <a:chExt cx="1321576" cy="532736"/>
              </a:xfrm>
            </p:grpSpPr>
            <p:sp>
              <p:nvSpPr>
                <p:cNvPr id="50" name="Freeform 113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5" name="Group 118"/>
                <p:cNvGrpSpPr/>
                <p:nvPr/>
              </p:nvGrpSpPr>
              <p:grpSpPr>
                <a:xfrm>
                  <a:off x="8034853" y="7106787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56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57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36" name="Group 123"/>
              <p:cNvGrpSpPr/>
              <p:nvPr/>
            </p:nvGrpSpPr>
            <p:grpSpPr>
              <a:xfrm>
                <a:off x="10825144" y="3000464"/>
                <a:ext cx="924315" cy="386720"/>
                <a:chOff x="15011762" y="6862567"/>
                <a:chExt cx="1320696" cy="553831"/>
              </a:xfrm>
            </p:grpSpPr>
            <p:sp>
              <p:nvSpPr>
                <p:cNvPr id="46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6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42" name="Group 129"/>
                <p:cNvGrpSpPr/>
                <p:nvPr/>
              </p:nvGrpSpPr>
              <p:grpSpPr>
                <a:xfrm>
                  <a:off x="16149452" y="7085871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43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44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pic>
          <p:nvPicPr>
            <p:cNvPr id="106" name="图片 105" descr="卡通人物&#10;&#10;描述已自动生成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4564268" y="1639871"/>
              <a:ext cx="3060025" cy="3208559"/>
            </a:xfrm>
            <a:prstGeom prst="rect">
              <a:avLst/>
            </a:prstGeom>
          </p:spPr>
        </p:pic>
      </p:grpSp>
      <p:sp>
        <p:nvSpPr>
          <p:cNvPr id="108" name="TextBox 76"/>
          <p:cNvSpPr txBox="1"/>
          <p:nvPr/>
        </p:nvSpPr>
        <p:spPr>
          <a:xfrm>
            <a:off x="1182707" y="1375757"/>
            <a:ext cx="7145304" cy="594726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橙心优选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优势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定位精准，软件要求用户开启定位。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种类繁多，商品齐全。我们进行搜索商品基本涵盖日常生活的全部商品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劣势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物流不及时。我们商品要次日到达，不能当日即达，达不到线下即买即用。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商品的质量层次不齐。我组搜索相关的反馈，存在用户反馈商品的数量，品质出现问题。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售后困难，用户售后无人负责。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084" y="740651"/>
            <a:ext cx="1444877" cy="1585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336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SWOT——</a:t>
            </a:r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移动端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07356" y="1767988"/>
            <a:ext cx="10801351" cy="4032570"/>
            <a:chOff x="890675" y="1722528"/>
            <a:chExt cx="10801351" cy="4032570"/>
          </a:xfrm>
        </p:grpSpPr>
        <p:sp>
          <p:nvSpPr>
            <p:cNvPr id="5" name="矩形 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3929016" y="2141820"/>
              <a:ext cx="1120460" cy="20742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S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" name="矩形 5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5108781" y="3030819"/>
              <a:ext cx="1120460" cy="2074273"/>
            </a:xfrm>
            <a:prstGeom prst="rect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W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" name="矩形 6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6313035" y="2101570"/>
              <a:ext cx="1120460" cy="20742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O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矩形 7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7517289" y="3030819"/>
              <a:ext cx="1120460" cy="2074273"/>
            </a:xfrm>
            <a:prstGeom prst="rect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T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TextBox 13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1979923" y="2125302"/>
              <a:ext cx="1791690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r"/>
              <a:r>
                <a:rPr 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Strengths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优势</a:t>
              </a:r>
              <a:r>
                <a:rPr 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 </a:t>
              </a:r>
              <a:endParaRPr 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0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90675" y="2479245"/>
              <a:ext cx="295768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①符合时代情况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②可随时启用，在线服务高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③可实现功能多，扩展性强</a:t>
              </a:r>
              <a:endParaRPr lang="zh-CN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TextBox 12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2553541" y="4470581"/>
              <a:ext cx="2333888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r"/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Weaknesses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缺陷</a:t>
              </a:r>
              <a:endParaRPr lang="en-US" altLang="zh-CN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2" name="TextBox 1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7623720" y="1722528"/>
              <a:ext cx="2581904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Opportunities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机会</a:t>
              </a:r>
              <a:endPara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3" name="TextBox 15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790025" y="3862150"/>
              <a:ext cx="1499822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Threats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挑战</a:t>
              </a:r>
              <a:endParaRPr lang="en-US" altLang="zh-CN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4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1883823" y="4833078"/>
              <a:ext cx="3108566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①需要从市场下载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②要满足不同的适用年龄群体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③部分社区人员不擅长使用网购形式 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7550679" y="2037462"/>
              <a:ext cx="307517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①用户基数大，应用面广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②国家提倡社区团购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③准入门槛低 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732937" y="4216093"/>
              <a:ext cx="2959089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①要有足够的创新性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②需要满足客户的时刻变化的需求要抓住市场的方向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336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SWOT——</a:t>
            </a:r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小程序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07356" y="1767988"/>
            <a:ext cx="10801351" cy="3724244"/>
            <a:chOff x="890675" y="1722528"/>
            <a:chExt cx="10801351" cy="3724244"/>
          </a:xfrm>
        </p:grpSpPr>
        <p:sp>
          <p:nvSpPr>
            <p:cNvPr id="5" name="矩形 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3929016" y="2141820"/>
              <a:ext cx="1120460" cy="20742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S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" name="矩形 5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5108781" y="3030819"/>
              <a:ext cx="1120460" cy="2074273"/>
            </a:xfrm>
            <a:prstGeom prst="rect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W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" name="矩形 6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6313035" y="2101570"/>
              <a:ext cx="1120460" cy="20742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O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矩形 7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/>
            <p:nvPr/>
          </p:nvSpPr>
          <p:spPr>
            <a:xfrm>
              <a:off x="7517289" y="3030819"/>
              <a:ext cx="1120460" cy="2074273"/>
            </a:xfrm>
            <a:prstGeom prst="rect">
              <a:avLst/>
            </a:prstGeom>
            <a:solidFill>
              <a:srgbClr val="2C3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T</a:t>
              </a:r>
              <a:endParaRPr lang="zh-CN" altLang="en-US" sz="8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TextBox 13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1979923" y="2125302"/>
              <a:ext cx="1791690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r"/>
              <a:r>
                <a:rPr 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Strengths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优势</a:t>
              </a:r>
              <a:r>
                <a:rPr 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 </a:t>
              </a:r>
              <a:endParaRPr 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0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90675" y="2479245"/>
              <a:ext cx="295768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①无需下载，即开即用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②开发成本低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③依托微信，用户使用难度低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TextBox 12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2553541" y="4470581"/>
              <a:ext cx="2333888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r"/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Weaknesses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缺陷</a:t>
              </a:r>
              <a:endParaRPr lang="en-US" altLang="zh-CN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2" name="TextBox 1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7623720" y="1722528"/>
              <a:ext cx="2581904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Opportunities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机会</a:t>
              </a:r>
              <a:endPara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3" name="TextBox 15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790025" y="3862150"/>
              <a:ext cx="1499822" cy="35394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Threats </a:t>
              </a:r>
              <a:r>
                <a:rPr lang="zh-CN" altLang="en-US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</a:rPr>
                <a:t>挑战</a:t>
              </a:r>
              <a:endParaRPr lang="en-US" altLang="zh-CN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</a:endParaRPr>
            </a:p>
          </p:txBody>
        </p:sp>
        <p:sp>
          <p:nvSpPr>
            <p:cNvPr id="14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1883823" y="4833078"/>
              <a:ext cx="3108566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①无法开发大型的软件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②显示的功能不够全面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7550679" y="2037462"/>
              <a:ext cx="307517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①用户基数大，面广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②当下移动应用发展势头猛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③准入门槛低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" name="TextBox 64" descr="e7d195523061f1c0c30ee18c1b05f65d12b38e2533cb2ccdAE0CC34CB5CBEBFAEC353FED4DECE97C3E379FD1D933F5E4DC18EF8EA6B7A1130D5F6DE9DD2BE4B0A8C9126ACE5083D1F5A9E323B29CCFC781A854B9C260D8D417DE66184216EE6ED36806CFBB6309B45F20C6B7B0FB2314B4867970D4A2DF0499B53CBCFD5B7F5709F5267250713ADC"/>
            <p:cNvSpPr txBox="1"/>
            <p:nvPr/>
          </p:nvSpPr>
          <p:spPr>
            <a:xfrm>
              <a:off x="8732937" y="4216093"/>
              <a:ext cx="2959089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①要有足够的创新性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②需要满足客户的不同需求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③要抓住市场的方向</a:t>
              </a:r>
              <a:endPara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9580" y="1320508"/>
            <a:ext cx="2192199" cy="619519"/>
            <a:chOff x="3606800" y="1689100"/>
            <a:chExt cx="2381799" cy="673100"/>
          </a:xfrm>
        </p:grpSpPr>
        <p:sp>
          <p:nvSpPr>
            <p:cNvPr id="3" name="椭圆 2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50379" y="1781480"/>
              <a:ext cx="1538220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项目概述</a:t>
              </a:r>
              <a:endParaRPr lang="zh-CN" altLang="en-US" sz="24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09579" y="2382462"/>
            <a:ext cx="2499976" cy="619519"/>
            <a:chOff x="3606800" y="1689100"/>
            <a:chExt cx="2716196" cy="673100"/>
          </a:xfrm>
        </p:grpSpPr>
        <p:sp>
          <p:nvSpPr>
            <p:cNvPr id="8" name="椭圆 7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50380" y="1774852"/>
              <a:ext cx="1872616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可行性分析</a:t>
              </a:r>
              <a:endParaRPr lang="zh-CN" altLang="en-US" sz="24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09580" y="3444416"/>
            <a:ext cx="2192199" cy="619519"/>
            <a:chOff x="3606800" y="1689100"/>
            <a:chExt cx="2381799" cy="673100"/>
          </a:xfrm>
        </p:grpSpPr>
        <p:sp>
          <p:nvSpPr>
            <p:cNvPr id="13" name="椭圆 12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50379" y="1774852"/>
              <a:ext cx="1538220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项目计划</a:t>
              </a:r>
              <a:endParaRPr lang="zh-CN" altLang="en-US" sz="24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09580" y="4599735"/>
            <a:ext cx="2192199" cy="619519"/>
            <a:chOff x="3606800" y="1689100"/>
            <a:chExt cx="2381799" cy="673100"/>
          </a:xfrm>
        </p:grpSpPr>
        <p:sp>
          <p:nvSpPr>
            <p:cNvPr id="18" name="椭圆 17"/>
            <p:cNvSpPr/>
            <p:nvPr/>
          </p:nvSpPr>
          <p:spPr>
            <a:xfrm>
              <a:off x="3606800" y="1689100"/>
              <a:ext cx="673100" cy="673100"/>
            </a:xfrm>
            <a:prstGeom prst="ellipse">
              <a:avLst/>
            </a:prstGeom>
            <a:solidFill>
              <a:srgbClr val="2C399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50379" y="1774852"/>
              <a:ext cx="1538220" cy="50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参考资料</a:t>
              </a:r>
              <a:endParaRPr lang="zh-CN" altLang="en-US" sz="24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466973" y="982613"/>
            <a:ext cx="1923250" cy="3277059"/>
            <a:chOff x="9433042" y="747834"/>
            <a:chExt cx="1923250" cy="3277059"/>
          </a:xfrm>
        </p:grpSpPr>
        <p:sp>
          <p:nvSpPr>
            <p:cNvPr id="29" name="文本框 28"/>
            <p:cNvSpPr txBox="1"/>
            <p:nvPr/>
          </p:nvSpPr>
          <p:spPr>
            <a:xfrm>
              <a:off x="9433042" y="747834"/>
              <a:ext cx="1415772" cy="24562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80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目录</a:t>
              </a:r>
              <a:endParaRPr lang="zh-CN" altLang="en-US" sz="80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740739" y="1705248"/>
              <a:ext cx="615553" cy="23196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CONTENTS</a:t>
              </a:r>
              <a:endParaRPr lang="zh-CN" altLang="en-US" sz="28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技术可行性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1906072" y="1389380"/>
          <a:ext cx="8041425" cy="4079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954516"/>
                <a:gridCol w="4086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需 求</a:t>
                      </a:r>
                      <a:endParaRPr lang="zh-CN" altLang="en-US" sz="1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C000"/>
                          </a:solidFill>
                        </a:rPr>
                        <a:t>实现方式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阿里云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前端框架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Bootstrap/Vue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平台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移动端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后端框架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Spring Boot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开发软件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VS Code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项目文档管理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GitHub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甘特图绘制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Project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WBS</a:t>
                      </a:r>
                      <a:r>
                        <a:rPr lang="zh-CN" altLang="en-US" dirty="0"/>
                        <a:t>图绘制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Visio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OBS</a:t>
                      </a:r>
                      <a:r>
                        <a:rPr lang="zh-CN" altLang="en-US" dirty="0"/>
                        <a:t>图绘制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Visio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UML</a:t>
                      </a:r>
                      <a:r>
                        <a:rPr lang="zh-CN" altLang="en-US" dirty="0"/>
                        <a:t>图绘制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Visio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技术可行性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536088" y="1579840"/>
            <a:ext cx="5310639" cy="4197270"/>
            <a:chOff x="5536088" y="1579840"/>
            <a:chExt cx="5310639" cy="4197270"/>
          </a:xfrm>
        </p:grpSpPr>
        <p:grpSp>
          <p:nvGrpSpPr>
            <p:cNvPr id="7" name="组合 6"/>
            <p:cNvGrpSpPr/>
            <p:nvPr/>
          </p:nvGrpSpPr>
          <p:grpSpPr>
            <a:xfrm>
              <a:off x="5536088" y="1579840"/>
              <a:ext cx="5310639" cy="4197270"/>
              <a:chOff x="5943989" y="1447720"/>
              <a:chExt cx="5310639" cy="41972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57358" y="1447720"/>
                <a:ext cx="4197270" cy="4197270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245909" y="1750543"/>
                <a:ext cx="743970" cy="743970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943989" y="3113088"/>
                <a:ext cx="603839" cy="6038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284693" y="4373563"/>
                <a:ext cx="371985" cy="371985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856920" y="5220968"/>
                <a:ext cx="265917" cy="2659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25" name="图片 24" descr="卡通人物&#10;&#10;描述已自动生成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6906766" y="1650929"/>
              <a:ext cx="3763972" cy="3946676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44844" y="1883186"/>
            <a:ext cx="43152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我组讨论决定前期使用快速模型明确用户的需求，总体使用瀑布模型执行项目。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项目要求多轮原型反馈，我组经过讨论决定使用墨刀进行原型 的设计和修改。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我组已经购买一个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的阿里云，能够提供给前端和后端部署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根据项目的功能要求以及结合人群的使用习惯，我组讨论决定将项目做成移动端。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经济可行性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1594118" y="1273458"/>
          <a:ext cx="9288529" cy="47193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60073"/>
                <a:gridCol w="1423116"/>
                <a:gridCol w="1493949"/>
                <a:gridCol w="1332963"/>
                <a:gridCol w="1204175"/>
                <a:gridCol w="1674253"/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单位时间数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每件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每小时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成本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占总计的百分比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WBS</a:t>
                      </a:r>
                      <a:r>
                        <a:rPr lang="zh-CN" altLang="en-US" dirty="0"/>
                        <a:t>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项目经理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144,576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</a:t>
                      </a:r>
                      <a:r>
                        <a:rPr lang="zh-CN" altLang="en-US" dirty="0"/>
                        <a:t>项目经理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60.24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28915.2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</a:t>
                      </a:r>
                      <a:r>
                        <a:rPr lang="zh-CN" altLang="en-US" dirty="0"/>
                        <a:t>团队成员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60.24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115,660.8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</a:t>
                      </a:r>
                      <a:r>
                        <a:rPr lang="zh-CN" altLang="en-US" dirty="0"/>
                        <a:t>承包商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硬件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2.1</a:t>
                      </a:r>
                      <a:r>
                        <a:rPr lang="zh-CN" altLang="en-US" dirty="0"/>
                        <a:t>手持设备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2.2 </a:t>
                      </a:r>
                      <a:r>
                        <a:rPr lang="zh-CN" altLang="en-US" dirty="0"/>
                        <a:t>服务器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软件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289,770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3.1 </a:t>
                      </a:r>
                      <a:r>
                        <a:rPr lang="zh-CN" altLang="en-US" dirty="0"/>
                        <a:t>授权软件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3.2 </a:t>
                      </a:r>
                      <a:r>
                        <a:rPr lang="zh-CN" altLang="en-US" dirty="0"/>
                        <a:t>软件开发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288076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经济可行性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1451735" y="1711340"/>
          <a:ext cx="9288529" cy="32359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60073"/>
                <a:gridCol w="1423116"/>
                <a:gridCol w="1493949"/>
                <a:gridCol w="1332963"/>
                <a:gridCol w="1204175"/>
                <a:gridCol w="167425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单位时间数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每件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每小时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成本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占总计的百分比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4.</a:t>
                      </a:r>
                      <a:r>
                        <a:rPr lang="zh-CN" altLang="en-US" dirty="0"/>
                        <a:t>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5. </a:t>
                      </a:r>
                      <a:r>
                        <a:rPr lang="zh-CN" altLang="en-US" dirty="0"/>
                        <a:t>培训与支持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</a:t>
                      </a:r>
                      <a:r>
                        <a:rPr lang="zh-CN" altLang="en-US" dirty="0"/>
                        <a:t>培训成本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</a:t>
                      </a:r>
                      <a:r>
                        <a:rPr lang="zh-CN" altLang="en-US" dirty="0"/>
                        <a:t>差旅费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</a:t>
                      </a:r>
                      <a:r>
                        <a:rPr lang="zh-CN" altLang="en-US" dirty="0"/>
                        <a:t>项目组成员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6. </a:t>
                      </a:r>
                      <a:r>
                        <a:rPr lang="zh-CN" altLang="en-US" dirty="0"/>
                        <a:t>储蓄金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144576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项目成本估算成本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592,922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操作可行性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6096000" y="1612466"/>
            <a:ext cx="5352129" cy="3510855"/>
            <a:chOff x="3656773" y="1601772"/>
            <a:chExt cx="4812042" cy="3246658"/>
          </a:xfrm>
        </p:grpSpPr>
        <p:grpSp>
          <p:nvGrpSpPr>
            <p:cNvPr id="29" name="组合 28"/>
            <p:cNvGrpSpPr/>
            <p:nvPr/>
          </p:nvGrpSpPr>
          <p:grpSpPr>
            <a:xfrm>
              <a:off x="3656773" y="1925054"/>
              <a:ext cx="4812042" cy="2923376"/>
              <a:chOff x="4838941" y="3000464"/>
              <a:chExt cx="6910523" cy="4198229"/>
            </a:xfrm>
          </p:grpSpPr>
          <p:grpSp>
            <p:nvGrpSpPr>
              <p:cNvPr id="31" name="Group 37"/>
              <p:cNvGrpSpPr/>
              <p:nvPr/>
            </p:nvGrpSpPr>
            <p:grpSpPr>
              <a:xfrm>
                <a:off x="4838941" y="4940570"/>
                <a:ext cx="924931" cy="371990"/>
                <a:chOff x="8034853" y="6906421"/>
                <a:chExt cx="1321576" cy="532736"/>
              </a:xfrm>
            </p:grpSpPr>
            <p:sp>
              <p:nvSpPr>
                <p:cNvPr id="96" name="Freeform 39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103" name="Freeform 326"/>
                <p:cNvSpPr>
                  <a:spLocks noChangeArrowheads="1"/>
                </p:cNvSpPr>
                <p:nvPr/>
              </p:nvSpPr>
              <p:spPr bwMode="auto">
                <a:xfrm>
                  <a:off x="8034853" y="718556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2" name="Group 55"/>
              <p:cNvGrpSpPr/>
              <p:nvPr/>
            </p:nvGrpSpPr>
            <p:grpSpPr>
              <a:xfrm>
                <a:off x="10825146" y="4898430"/>
                <a:ext cx="924315" cy="386718"/>
                <a:chOff x="15011762" y="6862567"/>
                <a:chExt cx="1320696" cy="553829"/>
              </a:xfrm>
            </p:grpSpPr>
            <p:sp>
              <p:nvSpPr>
                <p:cNvPr id="92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29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8" name="Group 65"/>
                <p:cNvGrpSpPr/>
                <p:nvPr/>
              </p:nvGrpSpPr>
              <p:grpSpPr>
                <a:xfrm>
                  <a:off x="16149452" y="7085871"/>
                  <a:ext cx="183006" cy="180069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89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0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79" name="Freeform 325"/>
              <p:cNvSpPr>
                <a:spLocks noChangeArrowheads="1"/>
              </p:cNvSpPr>
              <p:nvPr/>
            </p:nvSpPr>
            <p:spPr bwMode="auto">
              <a:xfrm>
                <a:off x="4898056" y="6994014"/>
                <a:ext cx="11823" cy="125735"/>
              </a:xfrm>
              <a:custGeom>
                <a:avLst/>
                <a:gdLst>
                  <a:gd name="T0" fmla="*/ 28 w 29"/>
                  <a:gd name="T1" fmla="*/ 285 h 286"/>
                  <a:gd name="T2" fmla="*/ 0 w 29"/>
                  <a:gd name="T3" fmla="*/ 285 h 286"/>
                  <a:gd name="T4" fmla="*/ 0 w 29"/>
                  <a:gd name="T5" fmla="*/ 0 h 286"/>
                  <a:gd name="T6" fmla="*/ 28 w 29"/>
                  <a:gd name="T7" fmla="*/ 0 h 286"/>
                  <a:gd name="T8" fmla="*/ 28 w 29"/>
                  <a:gd name="T9" fmla="*/ 285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6">
                    <a:moveTo>
                      <a:pt x="28" y="285"/>
                    </a:moveTo>
                    <a:lnTo>
                      <a:pt x="0" y="28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28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34" name="Group 98"/>
              <p:cNvGrpSpPr/>
              <p:nvPr/>
            </p:nvGrpSpPr>
            <p:grpSpPr>
              <a:xfrm>
                <a:off x="10825148" y="6811973"/>
                <a:ext cx="924316" cy="386720"/>
                <a:chOff x="15011762" y="6862567"/>
                <a:chExt cx="1320697" cy="553831"/>
              </a:xfrm>
            </p:grpSpPr>
            <p:sp>
              <p:nvSpPr>
                <p:cNvPr id="69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7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67" name="Freeform 326"/>
                <p:cNvSpPr>
                  <a:spLocks noChangeArrowheads="1"/>
                </p:cNvSpPr>
                <p:nvPr/>
              </p:nvSpPr>
              <p:spPr bwMode="auto">
                <a:xfrm>
                  <a:off x="16149453" y="7164655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35" name="Group 111"/>
              <p:cNvGrpSpPr/>
              <p:nvPr/>
            </p:nvGrpSpPr>
            <p:grpSpPr>
              <a:xfrm>
                <a:off x="4838942" y="3042593"/>
                <a:ext cx="924931" cy="371990"/>
                <a:chOff x="8034853" y="6906421"/>
                <a:chExt cx="1321576" cy="532736"/>
              </a:xfrm>
            </p:grpSpPr>
            <p:sp>
              <p:nvSpPr>
                <p:cNvPr id="50" name="Freeform 113"/>
                <p:cNvSpPr>
                  <a:spLocks noChangeArrowheads="1"/>
                </p:cNvSpPr>
                <p:nvPr/>
              </p:nvSpPr>
              <p:spPr bwMode="auto">
                <a:xfrm>
                  <a:off x="8823697" y="6906421"/>
                  <a:ext cx="532732" cy="532736"/>
                </a:xfrm>
                <a:custGeom>
                  <a:avLst/>
                  <a:gdLst>
                    <a:gd name="T0" fmla="*/ 399 w 444"/>
                    <a:gd name="T1" fmla="*/ 53 h 444"/>
                    <a:gd name="T2" fmla="*/ 399 w 444"/>
                    <a:gd name="T3" fmla="*/ 53 h 444"/>
                    <a:gd name="T4" fmla="*/ 372 w 444"/>
                    <a:gd name="T5" fmla="*/ 53 h 444"/>
                    <a:gd name="T6" fmla="*/ 372 w 444"/>
                    <a:gd name="T7" fmla="*/ 98 h 444"/>
                    <a:gd name="T8" fmla="*/ 293 w 444"/>
                    <a:gd name="T9" fmla="*/ 98 h 444"/>
                    <a:gd name="T10" fmla="*/ 293 w 444"/>
                    <a:gd name="T11" fmla="*/ 53 h 444"/>
                    <a:gd name="T12" fmla="*/ 151 w 444"/>
                    <a:gd name="T13" fmla="*/ 53 h 444"/>
                    <a:gd name="T14" fmla="*/ 151 w 444"/>
                    <a:gd name="T15" fmla="*/ 98 h 444"/>
                    <a:gd name="T16" fmla="*/ 71 w 444"/>
                    <a:gd name="T17" fmla="*/ 98 h 444"/>
                    <a:gd name="T18" fmla="*/ 71 w 444"/>
                    <a:gd name="T19" fmla="*/ 53 h 444"/>
                    <a:gd name="T20" fmla="*/ 45 w 444"/>
                    <a:gd name="T21" fmla="*/ 53 h 444"/>
                    <a:gd name="T22" fmla="*/ 0 w 444"/>
                    <a:gd name="T23" fmla="*/ 98 h 444"/>
                    <a:gd name="T24" fmla="*/ 0 w 444"/>
                    <a:gd name="T25" fmla="*/ 399 h 444"/>
                    <a:gd name="T26" fmla="*/ 45 w 444"/>
                    <a:gd name="T27" fmla="*/ 443 h 444"/>
                    <a:gd name="T28" fmla="*/ 399 w 444"/>
                    <a:gd name="T29" fmla="*/ 443 h 444"/>
                    <a:gd name="T30" fmla="*/ 443 w 444"/>
                    <a:gd name="T31" fmla="*/ 399 h 444"/>
                    <a:gd name="T32" fmla="*/ 443 w 444"/>
                    <a:gd name="T33" fmla="*/ 98 h 444"/>
                    <a:gd name="T34" fmla="*/ 399 w 444"/>
                    <a:gd name="T35" fmla="*/ 53 h 444"/>
                    <a:gd name="T36" fmla="*/ 399 w 444"/>
                    <a:gd name="T37" fmla="*/ 399 h 444"/>
                    <a:gd name="T38" fmla="*/ 399 w 444"/>
                    <a:gd name="T39" fmla="*/ 399 h 444"/>
                    <a:gd name="T40" fmla="*/ 45 w 444"/>
                    <a:gd name="T41" fmla="*/ 399 h 444"/>
                    <a:gd name="T42" fmla="*/ 45 w 444"/>
                    <a:gd name="T43" fmla="*/ 196 h 444"/>
                    <a:gd name="T44" fmla="*/ 399 w 444"/>
                    <a:gd name="T45" fmla="*/ 196 h 444"/>
                    <a:gd name="T46" fmla="*/ 399 w 444"/>
                    <a:gd name="T47" fmla="*/ 399 h 444"/>
                    <a:gd name="T48" fmla="*/ 124 w 444"/>
                    <a:gd name="T49" fmla="*/ 0 h 444"/>
                    <a:gd name="T50" fmla="*/ 124 w 444"/>
                    <a:gd name="T51" fmla="*/ 0 h 444"/>
                    <a:gd name="T52" fmla="*/ 89 w 444"/>
                    <a:gd name="T53" fmla="*/ 0 h 444"/>
                    <a:gd name="T54" fmla="*/ 89 w 444"/>
                    <a:gd name="T55" fmla="*/ 89 h 444"/>
                    <a:gd name="T56" fmla="*/ 124 w 444"/>
                    <a:gd name="T57" fmla="*/ 89 h 444"/>
                    <a:gd name="T58" fmla="*/ 124 w 444"/>
                    <a:gd name="T59" fmla="*/ 0 h 444"/>
                    <a:gd name="T60" fmla="*/ 354 w 444"/>
                    <a:gd name="T61" fmla="*/ 0 h 444"/>
                    <a:gd name="T62" fmla="*/ 354 w 444"/>
                    <a:gd name="T63" fmla="*/ 0 h 444"/>
                    <a:gd name="T64" fmla="*/ 319 w 444"/>
                    <a:gd name="T65" fmla="*/ 0 h 444"/>
                    <a:gd name="T66" fmla="*/ 319 w 444"/>
                    <a:gd name="T67" fmla="*/ 89 h 444"/>
                    <a:gd name="T68" fmla="*/ 354 w 444"/>
                    <a:gd name="T69" fmla="*/ 89 h 444"/>
                    <a:gd name="T70" fmla="*/ 354 w 444"/>
                    <a:gd name="T71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4" h="444">
                      <a:moveTo>
                        <a:pt x="399" y="53"/>
                      </a:moveTo>
                      <a:lnTo>
                        <a:pt x="399" y="53"/>
                      </a:lnTo>
                      <a:cubicBezTo>
                        <a:pt x="372" y="53"/>
                        <a:pt x="372" y="53"/>
                        <a:pt x="372" y="53"/>
                      </a:cubicBezTo>
                      <a:cubicBezTo>
                        <a:pt x="372" y="98"/>
                        <a:pt x="372" y="98"/>
                        <a:pt x="372" y="98"/>
                      </a:cubicBezTo>
                      <a:cubicBezTo>
                        <a:pt x="293" y="98"/>
                        <a:pt x="293" y="98"/>
                        <a:pt x="293" y="98"/>
                      </a:cubicBezTo>
                      <a:cubicBezTo>
                        <a:pt x="293" y="53"/>
                        <a:pt x="293" y="53"/>
                        <a:pt x="293" y="53"/>
                      </a:cubicBezTo>
                      <a:cubicBezTo>
                        <a:pt x="151" y="53"/>
                        <a:pt x="151" y="53"/>
                        <a:pt x="151" y="53"/>
                      </a:cubicBezTo>
                      <a:cubicBezTo>
                        <a:pt x="151" y="98"/>
                        <a:pt x="151" y="98"/>
                        <a:pt x="151" y="98"/>
                      </a:cubicBez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18" y="53"/>
                        <a:pt x="0" y="71"/>
                        <a:pt x="0" y="98"/>
                      </a:cubicBezTo>
                      <a:cubicBezTo>
                        <a:pt x="0" y="399"/>
                        <a:pt x="0" y="399"/>
                        <a:pt x="0" y="399"/>
                      </a:cubicBezTo>
                      <a:cubicBezTo>
                        <a:pt x="0" y="425"/>
                        <a:pt x="18" y="443"/>
                        <a:pt x="45" y="443"/>
                      </a:cubicBezTo>
                      <a:cubicBezTo>
                        <a:pt x="399" y="443"/>
                        <a:pt x="399" y="443"/>
                        <a:pt x="399" y="443"/>
                      </a:cubicBezTo>
                      <a:cubicBezTo>
                        <a:pt x="425" y="443"/>
                        <a:pt x="443" y="425"/>
                        <a:pt x="443" y="399"/>
                      </a:cubicBezTo>
                      <a:cubicBezTo>
                        <a:pt x="443" y="98"/>
                        <a:pt x="443" y="98"/>
                        <a:pt x="443" y="98"/>
                      </a:cubicBezTo>
                      <a:cubicBezTo>
                        <a:pt x="443" y="71"/>
                        <a:pt x="425" y="53"/>
                        <a:pt x="399" y="53"/>
                      </a:cubicBezTo>
                      <a:close/>
                      <a:moveTo>
                        <a:pt x="399" y="399"/>
                      </a:moveTo>
                      <a:lnTo>
                        <a:pt x="399" y="399"/>
                      </a:lnTo>
                      <a:cubicBezTo>
                        <a:pt x="45" y="399"/>
                        <a:pt x="45" y="399"/>
                        <a:pt x="45" y="399"/>
                      </a:cubicBezTo>
                      <a:cubicBezTo>
                        <a:pt x="45" y="196"/>
                        <a:pt x="45" y="196"/>
                        <a:pt x="45" y="196"/>
                      </a:cubicBezTo>
                      <a:cubicBezTo>
                        <a:pt x="399" y="196"/>
                        <a:pt x="399" y="196"/>
                        <a:pt x="399" y="196"/>
                      </a:cubicBezTo>
                      <a:lnTo>
                        <a:pt x="399" y="399"/>
                      </a:lnTo>
                      <a:close/>
                      <a:moveTo>
                        <a:pt x="124" y="0"/>
                      </a:moveTo>
                      <a:lnTo>
                        <a:pt x="124" y="0"/>
                      </a:ln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89"/>
                        <a:pt x="89" y="89"/>
                        <a:pt x="89" y="89"/>
                      </a:cubicBezTo>
                      <a:cubicBezTo>
                        <a:pt x="124" y="89"/>
                        <a:pt x="124" y="89"/>
                        <a:pt x="124" y="89"/>
                      </a:cubicBezTo>
                      <a:lnTo>
                        <a:pt x="124" y="0"/>
                      </a:lnTo>
                      <a:close/>
                      <a:moveTo>
                        <a:pt x="354" y="0"/>
                      </a:moveTo>
                      <a:lnTo>
                        <a:pt x="354" y="0"/>
                      </a:ln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319" y="89"/>
                        <a:pt x="319" y="89"/>
                        <a:pt x="319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5" name="Group 118"/>
                <p:cNvGrpSpPr/>
                <p:nvPr/>
              </p:nvGrpSpPr>
              <p:grpSpPr>
                <a:xfrm>
                  <a:off x="8034853" y="7106787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56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57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36" name="Group 123"/>
              <p:cNvGrpSpPr/>
              <p:nvPr/>
            </p:nvGrpSpPr>
            <p:grpSpPr>
              <a:xfrm>
                <a:off x="10825144" y="3000464"/>
                <a:ext cx="924315" cy="386720"/>
                <a:chOff x="15011762" y="6862567"/>
                <a:chExt cx="1320696" cy="553831"/>
              </a:xfrm>
            </p:grpSpPr>
            <p:sp>
              <p:nvSpPr>
                <p:cNvPr id="46" name="Freeform 116"/>
                <p:cNvSpPr>
                  <a:spLocks noChangeArrowheads="1"/>
                </p:cNvSpPr>
                <p:nvPr/>
              </p:nvSpPr>
              <p:spPr bwMode="auto">
                <a:xfrm>
                  <a:off x="15011762" y="6862567"/>
                  <a:ext cx="532736" cy="553831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42" name="Group 129"/>
                <p:cNvGrpSpPr/>
                <p:nvPr/>
              </p:nvGrpSpPr>
              <p:grpSpPr>
                <a:xfrm>
                  <a:off x="16149452" y="7085871"/>
                  <a:ext cx="183006" cy="180071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43" name="Freeform 325"/>
                  <p:cNvSpPr>
                    <a:spLocks noChangeArrowheads="1"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44" name="Freeform 326"/>
                  <p:cNvSpPr>
                    <a:spLocks noChangeArrowheads="1"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bevel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pic>
          <p:nvPicPr>
            <p:cNvPr id="106" name="图片 105" descr="卡通人物&#10;&#10;描述已自动生成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4725303" y="1601772"/>
              <a:ext cx="3060025" cy="3208559"/>
            </a:xfrm>
            <a:prstGeom prst="rect">
              <a:avLst/>
            </a:prstGeom>
          </p:spPr>
        </p:pic>
      </p:grpSp>
      <p:sp>
        <p:nvSpPr>
          <p:cNvPr id="108" name="TextBox 76"/>
          <p:cNvSpPr txBox="1"/>
          <p:nvPr/>
        </p:nvSpPr>
        <p:spPr>
          <a:xfrm>
            <a:off x="1246024" y="1412405"/>
            <a:ext cx="5664741" cy="3869777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我组项目的相关功能设计，功能可以参考拼多多的多多买菜，橙心优选等的相关功能，进行初步的设计。预测不会出现使用困难的现象。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大部分的人都拥有智能手机，移动端便于用户的下载和使用。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法律可行性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536088" y="1579840"/>
            <a:ext cx="5310639" cy="4197270"/>
            <a:chOff x="5536088" y="1579840"/>
            <a:chExt cx="5310639" cy="4197270"/>
          </a:xfrm>
        </p:grpSpPr>
        <p:grpSp>
          <p:nvGrpSpPr>
            <p:cNvPr id="7" name="组合 6"/>
            <p:cNvGrpSpPr/>
            <p:nvPr/>
          </p:nvGrpSpPr>
          <p:grpSpPr>
            <a:xfrm>
              <a:off x="5536088" y="1579840"/>
              <a:ext cx="5310639" cy="4197270"/>
              <a:chOff x="5943989" y="1447720"/>
              <a:chExt cx="5310639" cy="41972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57358" y="1447720"/>
                <a:ext cx="4197270" cy="4197270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245909" y="1750543"/>
                <a:ext cx="743970" cy="743970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943989" y="3113088"/>
                <a:ext cx="603839" cy="6038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284693" y="4373563"/>
                <a:ext cx="371985" cy="371985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856920" y="5220968"/>
                <a:ext cx="265917" cy="2659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25" name="图片 24" descr="卡通人物&#10;&#10;描述已自动生成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6906766" y="1650929"/>
              <a:ext cx="3763972" cy="3946676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20614" y="2368045"/>
            <a:ext cx="43152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我们开发的软件无赌博、黄色内容，我们会定期检查广告商是否发布了不符合要求的广告。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我们使用的软件都是正版软件。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项目计划</a:t>
            </a:r>
            <a:endParaRPr lang="zh-CN" altLang="en-US" sz="6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14743" y="3218592"/>
            <a:ext cx="3570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The project plan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2" y="3558076"/>
            <a:ext cx="447703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工作分解结构图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组织分解结构图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甘特图</a:t>
            </a:r>
            <a:endParaRPr lang="zh-C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第三部分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15" y="1099485"/>
            <a:ext cx="10071569" cy="44375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06213" y="715093"/>
            <a:ext cx="412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工作分解结构图  </a:t>
            </a:r>
            <a:r>
              <a:rPr lang="en-US" altLang="zh-CN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WBS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4065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组织分解结构图  </a:t>
            </a:r>
            <a:r>
              <a:rPr lang="en-US" altLang="zh-CN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OBS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12" y="1257543"/>
            <a:ext cx="7337467" cy="4342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人员分工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1029183" y="1273458"/>
          <a:ext cx="10297786" cy="4668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82952"/>
                <a:gridCol w="1365160"/>
                <a:gridCol w="1693572"/>
                <a:gridCol w="4243669"/>
                <a:gridCol w="19124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角 色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权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责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能 力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刘书宇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项目经理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财务控制权；资源协调权利；对责任的描述能够被理解和认同。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、对整个项目负完全责任。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、确保全部工作在预算范围内按时优质地完成，使客户满意。 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、领导项目的计划、组织和控制工作，以实现项目目标。</a:t>
                      </a:r>
                      <a:endParaRPr lang="zh-CN" altLang="en-US" dirty="0"/>
                    </a:p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、负责整个项目干系人（客户、上级领导、团队成员等）之间关系的协调。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有项目经理经验和前端开发基础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需求分析师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验收系统功能的权力；提出软件的描述和要求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、负责与用户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包括客户、潜在用户、项目人员、公司高管等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沟通，进行需求调研，挖掘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分析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引导并归纳用户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客户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、配合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成员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沟通分析需求的可行性、合理性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参与需求汇报与评审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、进行业务流程的分析和建模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良好的沟通能力；有一定的代码基础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项目概述</a:t>
            </a:r>
            <a:endParaRPr lang="zh-CN" altLang="en-US" sz="6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14742" y="32185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Description of Project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3" y="3495591"/>
            <a:ext cx="4477039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项目背景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项目介绍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功能概述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干系人分析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团队介绍</a:t>
            </a:r>
            <a:endParaRPr lang="zh-C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第一部分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人员分工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1029183" y="1273458"/>
          <a:ext cx="10297786" cy="52171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82952"/>
                <a:gridCol w="1365160"/>
                <a:gridCol w="1693572"/>
                <a:gridCol w="4243669"/>
                <a:gridCol w="19124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角 色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权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责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能 力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需求分析师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验收系统功能的权力；提出软件的描述和要求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、分析项目、用户需求，熟悉竞争对手动态和市场动态，规划产品路线图，提出产品需求满足路线和现有产品改进路线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、通过各种手段，收集分析同类软件产品的功能，提出软件改进建议和功能需求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、根据产品规划或者项目要求，开展需求调研，完成调研报告和需求规格说明书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良好的沟通能力，准确的获取用户的想法、目的、问题，同时对内沟通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设计的把控权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负责公司软件的风格设计、涉及</a:t>
                      </a:r>
                      <a:r>
                        <a:rPr lang="en-US" altLang="zh-CN" dirty="0"/>
                        <a:t>App</a:t>
                      </a:r>
                      <a:r>
                        <a:rPr lang="zh-CN" altLang="en-US" dirty="0"/>
                        <a:t>端、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端等，把控总体风格效果</a:t>
                      </a:r>
                      <a:r>
                        <a:rPr lang="en-US" altLang="zh-CN" dirty="0"/>
                        <a:t>;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⒉.</a:t>
                      </a:r>
                      <a:r>
                        <a:rPr lang="zh-CN" altLang="en-US" dirty="0"/>
                        <a:t>负责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交互设计，参与产品原型设计，提高软件使用体验</a:t>
                      </a:r>
                      <a:r>
                        <a:rPr lang="en-US" altLang="zh-CN" dirty="0"/>
                        <a:t>;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输出高保真设计图，配合前端高还原度完成页面</a:t>
                      </a:r>
                      <a:r>
                        <a:rPr lang="en-US" altLang="zh-CN" dirty="0"/>
                        <a:t>;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4.</a:t>
                      </a:r>
                      <a:r>
                        <a:rPr lang="zh-CN" altLang="en-US" dirty="0"/>
                        <a:t>制定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设计规范，持续优化现有产品。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有前端开发基础，审美良好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人员分工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947107" y="1698461"/>
          <a:ext cx="10297786" cy="29311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82952"/>
                <a:gridCol w="1365160"/>
                <a:gridCol w="1693572"/>
                <a:gridCol w="3960254"/>
                <a:gridCol w="21958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角 色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权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职 责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能 力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设计的把控权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负责公司软件的风格设计、涉及</a:t>
                      </a:r>
                      <a:r>
                        <a:rPr lang="en-US" altLang="zh-CN" dirty="0"/>
                        <a:t>App</a:t>
                      </a:r>
                      <a:r>
                        <a:rPr lang="zh-CN" altLang="en-US" dirty="0"/>
                        <a:t>端、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端等，把控总体风格效果</a:t>
                      </a:r>
                      <a:r>
                        <a:rPr lang="en-US" altLang="zh-CN" dirty="0"/>
                        <a:t>;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⒉.</a:t>
                      </a:r>
                      <a:r>
                        <a:rPr lang="zh-CN" altLang="en-US" dirty="0"/>
                        <a:t>负责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交互设计，参与产品原型设计，提高软件使用体验</a:t>
                      </a:r>
                      <a:r>
                        <a:rPr lang="en-US" altLang="zh-CN" dirty="0"/>
                        <a:t>;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输出高保真设计图，配合前端高还原度完成页面</a:t>
                      </a:r>
                      <a:r>
                        <a:rPr lang="en-US" altLang="zh-CN" dirty="0"/>
                        <a:t>;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4.</a:t>
                      </a:r>
                      <a:r>
                        <a:rPr lang="zh-CN" altLang="en-US" dirty="0"/>
                        <a:t>制定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设计规范，持续优化现有产品。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有前端开发基础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人员分工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6213" y="1367051"/>
            <a:ext cx="9073662" cy="500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刘书宇担任项目经理与小组会议组织人，主要负责甘特图、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WBS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图、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OBS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图的绘制以及范围、时间、成本管理子计划。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梁泽生主要负责项目章程的撰写、配置管理工具。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彭昕怡主要负责需求工程项目计划的撰写、小组会议记录以及风险、采购、配置管理子计划。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张安硕主要负责项目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PPT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的制作以及质量、人力资源、沟通管理子计划。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谢子文主要负责项目可行性分析报告。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所有成员共同参与用户培训工作，软件安装工作等。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甘特图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429" y="942132"/>
            <a:ext cx="7265456" cy="497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甘特图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8905" y="945925"/>
            <a:ext cx="7237049" cy="4920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风险评估</a:t>
            </a:r>
            <a:endParaRPr lang="zh-CN" altLang="en-US" sz="6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14742" y="32185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The Risk Assessment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第四部分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风险评估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12874" y="1477108"/>
          <a:ext cx="10269415" cy="4698023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301822"/>
                <a:gridCol w="2301822"/>
                <a:gridCol w="1995417"/>
                <a:gridCol w="1835177"/>
                <a:gridCol w="1835177"/>
              </a:tblGrid>
              <a:tr h="269044">
                <a:tc gridSpan="3"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</a:rPr>
                        <a:t>风险识别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</a:rPr>
                        <a:t>风险应对措施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269044"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风险类别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潜在风险事件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风险发生后果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应急措施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预防措施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8089">
                <a:tc rowSpan="2">
                  <a:txBody>
                    <a:bodyPr/>
                    <a:lstStyle/>
                    <a:p>
                      <a:pPr algn="just"/>
                      <a:r>
                        <a:rPr lang="zh-CN" sz="2000" kern="100" dirty="0">
                          <a:effectLst/>
                        </a:rPr>
                        <a:t>产品规模风险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功能点估计不准确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 dirty="0">
                          <a:effectLst/>
                        </a:rPr>
                        <a:t>工期延误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追加资源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加班加点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07134"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 dirty="0">
                          <a:effectLst/>
                        </a:rPr>
                        <a:t>产品的初定在线活跃</a:t>
                      </a:r>
                      <a:r>
                        <a:rPr lang="zh-CN" altLang="en-US" sz="2000" kern="100" dirty="0">
                          <a:effectLst/>
                        </a:rPr>
                        <a:t>用户不确定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系统不稳定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追加服务器资源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采用大型服务器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8089">
                <a:tc rowSpan="4">
                  <a:txBody>
                    <a:bodyPr/>
                    <a:lstStyle/>
                    <a:p>
                      <a:pPr algn="just"/>
                      <a:r>
                        <a:rPr lang="zh-CN" sz="2000" kern="100" dirty="0">
                          <a:effectLst/>
                        </a:rPr>
                        <a:t>需求风险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 dirty="0">
                          <a:effectLst/>
                        </a:rPr>
                        <a:t>对在线活跃用户缺少确定的把握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系统崩溃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修改系统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采用大型服务器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8089"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 dirty="0">
                          <a:effectLst/>
                        </a:rPr>
                        <a:t>与其他部门沟通不协调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软件不能满足业务需求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立即与部门进行沟通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指定沟通管理计划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8089"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分析员对业务了解不全面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系统不能满足业务需求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 dirty="0">
                          <a:effectLst/>
                        </a:rPr>
                        <a:t>根据项目经理要求修改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让用户确认需求报告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07134"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需求不断变化，由于不确定的需求导致新的市场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项目变得没完没了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</a:rPr>
                        <a:t>进行讨论，再决定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 dirty="0">
                          <a:effectLst/>
                        </a:rPr>
                        <a:t>建立范围变更程序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风险评估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20615" y="1381997"/>
          <a:ext cx="10550769" cy="4760910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364885"/>
                <a:gridCol w="2364885"/>
                <a:gridCol w="2050087"/>
                <a:gridCol w="1885456"/>
                <a:gridCol w="1885456"/>
              </a:tblGrid>
              <a:tr h="415332">
                <a:tc rowSpan="6"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商业影响所带来的风险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增加了信息真伪评估成本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用户拒绝使用系统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推广网站知名度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增设信用评级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15332"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签约安全成本增加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项目组诚信降低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追加成本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签署安全协议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22998"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增加消费者的验货成本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消费者担心商品不能按时送达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加派人手送货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提高物流部门运送效率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15332"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增加客服成本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失去客户群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降价策略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完善客服系统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15332"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增加交易安全的法律成本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承担法律责任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与用户和解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提高法律意识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15332"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延迟交付造成成本消耗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项目进度拖期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加班加点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制定时间管理计划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15332">
                <a:tc rowSpan="3"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相关性风险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财务资源有限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项目不能按期完成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追加成本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减少资源消耗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22998"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项目经理管理经验不足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项目拖期，阻碍员工能力的发挥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培训或换人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配备有经验的管理者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22998"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高层管理人员对项目的时间要求不合理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项目不能完成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及时沟通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平时加强沟通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257736" y="9100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详见风险管理子计划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团队建设</a:t>
            </a:r>
            <a:endParaRPr lang="zh-CN" altLang="en-US" sz="6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14743" y="3218592"/>
            <a:ext cx="3570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Team Building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4743" y="3495591"/>
            <a:ext cx="4477039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团队建设和沟通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配置管理工具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会议记录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绩效表</a:t>
            </a:r>
            <a:endParaRPr lang="zh-C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第五部分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团队建设和沟通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91327" y="1804534"/>
            <a:ext cx="9124205" cy="3720527"/>
            <a:chOff x="1791327" y="1804534"/>
            <a:chExt cx="9124205" cy="3720527"/>
          </a:xfrm>
        </p:grpSpPr>
        <p:grpSp>
          <p:nvGrpSpPr>
            <p:cNvPr id="5" name="组合 4"/>
            <p:cNvGrpSpPr/>
            <p:nvPr/>
          </p:nvGrpSpPr>
          <p:grpSpPr>
            <a:xfrm>
              <a:off x="1791327" y="1804534"/>
              <a:ext cx="9124205" cy="3720527"/>
              <a:chOff x="1555549" y="1808500"/>
              <a:chExt cx="9627571" cy="3925781"/>
            </a:xfrm>
          </p:grpSpPr>
          <p:pic>
            <p:nvPicPr>
              <p:cNvPr id="6" name="图片 5" descr="夜晚亮着灯的建筑&#10;&#10;描述已自动生成"/>
              <p:cNvPicPr>
                <a:picLocks noChangeAspect="1"/>
              </p:cNvPicPr>
              <p:nvPr/>
            </p:nvPicPr>
            <p:blipFill rotWithShape="1">
              <a:blip r:embed="rId1" cstate="screen"/>
              <a:srcRect/>
              <a:stretch>
                <a:fillRect/>
              </a:stretch>
            </p:blipFill>
            <p:spPr>
              <a:xfrm>
                <a:off x="8081521" y="1808500"/>
                <a:ext cx="3101599" cy="3925781"/>
              </a:xfrm>
              <a:prstGeom prst="rect">
                <a:avLst/>
              </a:prstGeom>
            </p:spPr>
          </p:pic>
          <p:sp>
            <p:nvSpPr>
              <p:cNvPr id="26" name="椭圆 70"/>
              <p:cNvSpPr/>
              <p:nvPr/>
            </p:nvSpPr>
            <p:spPr>
              <a:xfrm>
                <a:off x="1555549" y="2185553"/>
                <a:ext cx="574950" cy="527809"/>
              </a:xfrm>
              <a:custGeom>
                <a:avLst/>
                <a:gdLst>
                  <a:gd name="connsiteX0" fmla="*/ 117399 w 337212"/>
                  <a:gd name="connsiteY0" fmla="*/ 192088 h 309563"/>
                  <a:gd name="connsiteX1" fmla="*/ 130099 w 337212"/>
                  <a:gd name="connsiteY1" fmla="*/ 196036 h 309563"/>
                  <a:gd name="connsiteX2" fmla="*/ 130099 w 337212"/>
                  <a:gd name="connsiteY2" fmla="*/ 278941 h 309563"/>
                  <a:gd name="connsiteX3" fmla="*/ 117399 w 337212"/>
                  <a:gd name="connsiteY3" fmla="*/ 292101 h 309563"/>
                  <a:gd name="connsiteX4" fmla="*/ 176137 w 337212"/>
                  <a:gd name="connsiteY4" fmla="*/ 187325 h 309563"/>
                  <a:gd name="connsiteX5" fmla="*/ 187250 w 337212"/>
                  <a:gd name="connsiteY5" fmla="*/ 191271 h 309563"/>
                  <a:gd name="connsiteX6" fmla="*/ 187250 w 337212"/>
                  <a:gd name="connsiteY6" fmla="*/ 267562 h 309563"/>
                  <a:gd name="connsiteX7" fmla="*/ 176137 w 337212"/>
                  <a:gd name="connsiteY7" fmla="*/ 279400 h 309563"/>
                  <a:gd name="connsiteX8" fmla="*/ 176137 w 337212"/>
                  <a:gd name="connsiteY8" fmla="*/ 187325 h 309563"/>
                  <a:gd name="connsiteX9" fmla="*/ 231699 w 337212"/>
                  <a:gd name="connsiteY9" fmla="*/ 180975 h 309563"/>
                  <a:gd name="connsiteX10" fmla="*/ 239637 w 337212"/>
                  <a:gd name="connsiteY10" fmla="*/ 184982 h 309563"/>
                  <a:gd name="connsiteX11" fmla="*/ 239637 w 337212"/>
                  <a:gd name="connsiteY11" fmla="*/ 254429 h 309563"/>
                  <a:gd name="connsiteX12" fmla="*/ 231699 w 337212"/>
                  <a:gd name="connsiteY12" fmla="*/ 265113 h 309563"/>
                  <a:gd name="connsiteX13" fmla="*/ 277737 w 337212"/>
                  <a:gd name="connsiteY13" fmla="*/ 177800 h 309563"/>
                  <a:gd name="connsiteX14" fmla="*/ 287262 w 337212"/>
                  <a:gd name="connsiteY14" fmla="*/ 180398 h 309563"/>
                  <a:gd name="connsiteX15" fmla="*/ 287262 w 337212"/>
                  <a:gd name="connsiteY15" fmla="*/ 238847 h 309563"/>
                  <a:gd name="connsiteX16" fmla="*/ 277737 w 337212"/>
                  <a:gd name="connsiteY16" fmla="*/ 249238 h 309563"/>
                  <a:gd name="connsiteX17" fmla="*/ 280912 w 337212"/>
                  <a:gd name="connsiteY17" fmla="*/ 92075 h 309563"/>
                  <a:gd name="connsiteX18" fmla="*/ 307493 w 337212"/>
                  <a:gd name="connsiteY18" fmla="*/ 92075 h 309563"/>
                  <a:gd name="connsiteX19" fmla="*/ 315468 w 337212"/>
                  <a:gd name="connsiteY19" fmla="*/ 97314 h 309563"/>
                  <a:gd name="connsiteX20" fmla="*/ 336733 w 337212"/>
                  <a:gd name="connsiteY20" fmla="*/ 158869 h 309563"/>
                  <a:gd name="connsiteX21" fmla="*/ 331417 w 337212"/>
                  <a:gd name="connsiteY21" fmla="*/ 169347 h 309563"/>
                  <a:gd name="connsiteX22" fmla="*/ 320784 w 337212"/>
                  <a:gd name="connsiteY22" fmla="*/ 164108 h 309563"/>
                  <a:gd name="connsiteX23" fmla="*/ 314139 w 337212"/>
                  <a:gd name="connsiteY23" fmla="*/ 145772 h 309563"/>
                  <a:gd name="connsiteX24" fmla="*/ 314139 w 337212"/>
                  <a:gd name="connsiteY24" fmla="*/ 238761 h 309563"/>
                  <a:gd name="connsiteX25" fmla="*/ 304835 w 337212"/>
                  <a:gd name="connsiteY25" fmla="*/ 249238 h 309563"/>
                  <a:gd name="connsiteX26" fmla="*/ 294203 w 337212"/>
                  <a:gd name="connsiteY26" fmla="*/ 238761 h 309563"/>
                  <a:gd name="connsiteX27" fmla="*/ 294203 w 337212"/>
                  <a:gd name="connsiteY27" fmla="*/ 179824 h 309563"/>
                  <a:gd name="connsiteX28" fmla="*/ 288886 w 337212"/>
                  <a:gd name="connsiteY28" fmla="*/ 179824 h 309563"/>
                  <a:gd name="connsiteX29" fmla="*/ 294203 w 337212"/>
                  <a:gd name="connsiteY29" fmla="*/ 178515 h 309563"/>
                  <a:gd name="connsiteX30" fmla="*/ 304835 w 337212"/>
                  <a:gd name="connsiteY30" fmla="*/ 157560 h 309563"/>
                  <a:gd name="connsiteX31" fmla="*/ 280912 w 337212"/>
                  <a:gd name="connsiteY31" fmla="*/ 92075 h 309563"/>
                  <a:gd name="connsiteX32" fmla="*/ 231699 w 337212"/>
                  <a:gd name="connsiteY32" fmla="*/ 82550 h 309563"/>
                  <a:gd name="connsiteX33" fmla="*/ 243745 w 337212"/>
                  <a:gd name="connsiteY33" fmla="*/ 82550 h 309563"/>
                  <a:gd name="connsiteX34" fmla="*/ 262484 w 337212"/>
                  <a:gd name="connsiteY34" fmla="*/ 82550 h 309563"/>
                  <a:gd name="connsiteX35" fmla="*/ 273192 w 337212"/>
                  <a:gd name="connsiteY35" fmla="*/ 89117 h 309563"/>
                  <a:gd name="connsiteX36" fmla="*/ 297285 w 337212"/>
                  <a:gd name="connsiteY36" fmla="*/ 160041 h 309563"/>
                  <a:gd name="connsiteX37" fmla="*/ 291931 w 337212"/>
                  <a:gd name="connsiteY37" fmla="*/ 171861 h 309563"/>
                  <a:gd name="connsiteX38" fmla="*/ 279885 w 337212"/>
                  <a:gd name="connsiteY38" fmla="*/ 166608 h 309563"/>
                  <a:gd name="connsiteX39" fmla="*/ 271854 w 337212"/>
                  <a:gd name="connsiteY39" fmla="*/ 144280 h 309563"/>
                  <a:gd name="connsiteX40" fmla="*/ 271854 w 337212"/>
                  <a:gd name="connsiteY40" fmla="*/ 253292 h 309563"/>
                  <a:gd name="connsiteX41" fmla="*/ 259807 w 337212"/>
                  <a:gd name="connsiteY41" fmla="*/ 265113 h 309563"/>
                  <a:gd name="connsiteX42" fmla="*/ 247761 w 337212"/>
                  <a:gd name="connsiteY42" fmla="*/ 253292 h 309563"/>
                  <a:gd name="connsiteX43" fmla="*/ 247761 w 337212"/>
                  <a:gd name="connsiteY43" fmla="*/ 183682 h 309563"/>
                  <a:gd name="connsiteX44" fmla="*/ 258469 w 337212"/>
                  <a:gd name="connsiteY44" fmla="*/ 160041 h 309563"/>
                  <a:gd name="connsiteX45" fmla="*/ 231699 w 337212"/>
                  <a:gd name="connsiteY45" fmla="*/ 82550 h 309563"/>
                  <a:gd name="connsiteX46" fmla="*/ 177724 w 337212"/>
                  <a:gd name="connsiteY46" fmla="*/ 77788 h 309563"/>
                  <a:gd name="connsiteX47" fmla="*/ 214510 w 337212"/>
                  <a:gd name="connsiteY47" fmla="*/ 77788 h 309563"/>
                  <a:gd name="connsiteX48" fmla="*/ 225021 w 337212"/>
                  <a:gd name="connsiteY48" fmla="*/ 85643 h 309563"/>
                  <a:gd name="connsiteX49" fmla="*/ 252610 w 337212"/>
                  <a:gd name="connsiteY49" fmla="*/ 162884 h 309563"/>
                  <a:gd name="connsiteX50" fmla="*/ 246041 w 337212"/>
                  <a:gd name="connsiteY50" fmla="*/ 175976 h 309563"/>
                  <a:gd name="connsiteX51" fmla="*/ 231590 w 337212"/>
                  <a:gd name="connsiteY51" fmla="*/ 169430 h 309563"/>
                  <a:gd name="connsiteX52" fmla="*/ 223707 w 337212"/>
                  <a:gd name="connsiteY52" fmla="*/ 145865 h 309563"/>
                  <a:gd name="connsiteX53" fmla="*/ 223707 w 337212"/>
                  <a:gd name="connsiteY53" fmla="*/ 266309 h 309563"/>
                  <a:gd name="connsiteX54" fmla="*/ 210569 w 337212"/>
                  <a:gd name="connsiteY54" fmla="*/ 279401 h 309563"/>
                  <a:gd name="connsiteX55" fmla="*/ 198745 w 337212"/>
                  <a:gd name="connsiteY55" fmla="*/ 266309 h 309563"/>
                  <a:gd name="connsiteX56" fmla="*/ 198745 w 337212"/>
                  <a:gd name="connsiteY56" fmla="*/ 189068 h 309563"/>
                  <a:gd name="connsiteX57" fmla="*/ 197759 w 337212"/>
                  <a:gd name="connsiteY57" fmla="*/ 189068 h 309563"/>
                  <a:gd name="connsiteX58" fmla="*/ 194803 w 337212"/>
                  <a:gd name="connsiteY58" fmla="*/ 189068 h 309563"/>
                  <a:gd name="connsiteX59" fmla="*/ 206628 w 337212"/>
                  <a:gd name="connsiteY59" fmla="*/ 178595 h 309563"/>
                  <a:gd name="connsiteX60" fmla="*/ 206628 w 337212"/>
                  <a:gd name="connsiteY60" fmla="*/ 162884 h 309563"/>
                  <a:gd name="connsiteX61" fmla="*/ 177724 w 337212"/>
                  <a:gd name="connsiteY61" fmla="*/ 79097 h 309563"/>
                  <a:gd name="connsiteX62" fmla="*/ 177724 w 337212"/>
                  <a:gd name="connsiteY62" fmla="*/ 77788 h 309563"/>
                  <a:gd name="connsiteX63" fmla="*/ 120574 w 337212"/>
                  <a:gd name="connsiteY63" fmla="*/ 73025 h 309563"/>
                  <a:gd name="connsiteX64" fmla="*/ 157008 w 337212"/>
                  <a:gd name="connsiteY64" fmla="*/ 73025 h 309563"/>
                  <a:gd name="connsiteX65" fmla="*/ 168720 w 337212"/>
                  <a:gd name="connsiteY65" fmla="*/ 80953 h 309563"/>
                  <a:gd name="connsiteX66" fmla="*/ 197347 w 337212"/>
                  <a:gd name="connsiteY66" fmla="*/ 166840 h 309563"/>
                  <a:gd name="connsiteX67" fmla="*/ 190840 w 337212"/>
                  <a:gd name="connsiteY67" fmla="*/ 181375 h 309563"/>
                  <a:gd name="connsiteX68" fmla="*/ 176527 w 337212"/>
                  <a:gd name="connsiteY68" fmla="*/ 173447 h 309563"/>
                  <a:gd name="connsiteX69" fmla="*/ 167418 w 337212"/>
                  <a:gd name="connsiteY69" fmla="*/ 148341 h 309563"/>
                  <a:gd name="connsiteX70" fmla="*/ 167418 w 337212"/>
                  <a:gd name="connsiteY70" fmla="*/ 279153 h 309563"/>
                  <a:gd name="connsiteX71" fmla="*/ 153105 w 337212"/>
                  <a:gd name="connsiteY71" fmla="*/ 293688 h 309563"/>
                  <a:gd name="connsiteX72" fmla="*/ 140093 w 337212"/>
                  <a:gd name="connsiteY72" fmla="*/ 279153 h 309563"/>
                  <a:gd name="connsiteX73" fmla="*/ 140093 w 337212"/>
                  <a:gd name="connsiteY73" fmla="*/ 195909 h 309563"/>
                  <a:gd name="connsiteX74" fmla="*/ 133586 w 337212"/>
                  <a:gd name="connsiteY74" fmla="*/ 195909 h 309563"/>
                  <a:gd name="connsiteX75" fmla="*/ 138791 w 337212"/>
                  <a:gd name="connsiteY75" fmla="*/ 194588 h 309563"/>
                  <a:gd name="connsiteX76" fmla="*/ 151804 w 337212"/>
                  <a:gd name="connsiteY76" fmla="*/ 166840 h 309563"/>
                  <a:gd name="connsiteX77" fmla="*/ 120574 w 337212"/>
                  <a:gd name="connsiteY77" fmla="*/ 73025 h 309563"/>
                  <a:gd name="connsiteX78" fmla="*/ 46220 w 337212"/>
                  <a:gd name="connsiteY78" fmla="*/ 66675 h 309563"/>
                  <a:gd name="connsiteX79" fmla="*/ 72821 w 337212"/>
                  <a:gd name="connsiteY79" fmla="*/ 66675 h 309563"/>
                  <a:gd name="connsiteX80" fmla="*/ 98092 w 337212"/>
                  <a:gd name="connsiteY80" fmla="*/ 66675 h 309563"/>
                  <a:gd name="connsiteX81" fmla="*/ 111393 w 337212"/>
                  <a:gd name="connsiteY81" fmla="*/ 74595 h 309563"/>
                  <a:gd name="connsiteX82" fmla="*/ 143315 w 337212"/>
                  <a:gd name="connsiteY82" fmla="*/ 169638 h 309563"/>
                  <a:gd name="connsiteX83" fmla="*/ 135334 w 337212"/>
                  <a:gd name="connsiteY83" fmla="*/ 185479 h 309563"/>
                  <a:gd name="connsiteX84" fmla="*/ 119374 w 337212"/>
                  <a:gd name="connsiteY84" fmla="*/ 177559 h 309563"/>
                  <a:gd name="connsiteX85" fmla="*/ 108733 w 337212"/>
                  <a:gd name="connsiteY85" fmla="*/ 148518 h 309563"/>
                  <a:gd name="connsiteX86" fmla="*/ 108733 w 337212"/>
                  <a:gd name="connsiteY86" fmla="*/ 295043 h 309563"/>
                  <a:gd name="connsiteX87" fmla="*/ 94102 w 337212"/>
                  <a:gd name="connsiteY87" fmla="*/ 309563 h 309563"/>
                  <a:gd name="connsiteX88" fmla="*/ 78141 w 337212"/>
                  <a:gd name="connsiteY88" fmla="*/ 295043 h 309563"/>
                  <a:gd name="connsiteX89" fmla="*/ 78141 w 337212"/>
                  <a:gd name="connsiteY89" fmla="*/ 202640 h 309563"/>
                  <a:gd name="connsiteX90" fmla="*/ 66171 w 337212"/>
                  <a:gd name="connsiteY90" fmla="*/ 202640 h 309563"/>
                  <a:gd name="connsiteX91" fmla="*/ 66171 w 337212"/>
                  <a:gd name="connsiteY91" fmla="*/ 295043 h 309563"/>
                  <a:gd name="connsiteX92" fmla="*/ 50210 w 337212"/>
                  <a:gd name="connsiteY92" fmla="*/ 309563 h 309563"/>
                  <a:gd name="connsiteX93" fmla="*/ 35579 w 337212"/>
                  <a:gd name="connsiteY93" fmla="*/ 295043 h 309563"/>
                  <a:gd name="connsiteX94" fmla="*/ 35579 w 337212"/>
                  <a:gd name="connsiteY94" fmla="*/ 148518 h 309563"/>
                  <a:gd name="connsiteX95" fmla="*/ 24938 w 337212"/>
                  <a:gd name="connsiteY95" fmla="*/ 177559 h 309563"/>
                  <a:gd name="connsiteX96" fmla="*/ 8978 w 337212"/>
                  <a:gd name="connsiteY96" fmla="*/ 185479 h 309563"/>
                  <a:gd name="connsiteX97" fmla="*/ 997 w 337212"/>
                  <a:gd name="connsiteY97" fmla="*/ 169638 h 309563"/>
                  <a:gd name="connsiteX98" fmla="*/ 32919 w 337212"/>
                  <a:gd name="connsiteY98" fmla="*/ 74595 h 309563"/>
                  <a:gd name="connsiteX99" fmla="*/ 46220 w 337212"/>
                  <a:gd name="connsiteY99" fmla="*/ 66675 h 309563"/>
                  <a:gd name="connsiteX100" fmla="*/ 289643 w 337212"/>
                  <a:gd name="connsiteY100" fmla="*/ 49213 h 309563"/>
                  <a:gd name="connsiteX101" fmla="*/ 309487 w 337212"/>
                  <a:gd name="connsiteY101" fmla="*/ 68263 h 309563"/>
                  <a:gd name="connsiteX102" fmla="*/ 289643 w 337212"/>
                  <a:gd name="connsiteY102" fmla="*/ 87313 h 309563"/>
                  <a:gd name="connsiteX103" fmla="*/ 269799 w 337212"/>
                  <a:gd name="connsiteY103" fmla="*/ 68263 h 309563"/>
                  <a:gd name="connsiteX104" fmla="*/ 271122 w 337212"/>
                  <a:gd name="connsiteY104" fmla="*/ 68263 h 309563"/>
                  <a:gd name="connsiteX105" fmla="*/ 272445 w 337212"/>
                  <a:gd name="connsiteY105" fmla="*/ 59373 h 309563"/>
                  <a:gd name="connsiteX106" fmla="*/ 289643 w 337212"/>
                  <a:gd name="connsiteY106" fmla="*/ 49213 h 309563"/>
                  <a:gd name="connsiteX107" fmla="*/ 244544 w 337212"/>
                  <a:gd name="connsiteY107" fmla="*/ 33338 h 309563"/>
                  <a:gd name="connsiteX108" fmla="*/ 266625 w 337212"/>
                  <a:gd name="connsiteY108" fmla="*/ 55699 h 309563"/>
                  <a:gd name="connsiteX109" fmla="*/ 244544 w 337212"/>
                  <a:gd name="connsiteY109" fmla="*/ 79376 h 309563"/>
                  <a:gd name="connsiteX110" fmla="*/ 223762 w 337212"/>
                  <a:gd name="connsiteY110" fmla="*/ 63592 h 309563"/>
                  <a:gd name="connsiteX111" fmla="*/ 226360 w 337212"/>
                  <a:gd name="connsiteY111" fmla="*/ 49123 h 309563"/>
                  <a:gd name="connsiteX112" fmla="*/ 226360 w 337212"/>
                  <a:gd name="connsiteY112" fmla="*/ 43861 h 309563"/>
                  <a:gd name="connsiteX113" fmla="*/ 244544 w 337212"/>
                  <a:gd name="connsiteY113" fmla="*/ 33338 h 309563"/>
                  <a:gd name="connsiteX114" fmla="*/ 192806 w 337212"/>
                  <a:gd name="connsiteY114" fmla="*/ 23813 h 309563"/>
                  <a:gd name="connsiteX115" fmla="*/ 217412 w 337212"/>
                  <a:gd name="connsiteY115" fmla="*/ 48420 h 309563"/>
                  <a:gd name="connsiteX116" fmla="*/ 192806 w 337212"/>
                  <a:gd name="connsiteY116" fmla="*/ 73026 h 309563"/>
                  <a:gd name="connsiteX117" fmla="*/ 168199 w 337212"/>
                  <a:gd name="connsiteY117" fmla="*/ 51010 h 309563"/>
                  <a:gd name="connsiteX118" fmla="*/ 170789 w 337212"/>
                  <a:gd name="connsiteY118" fmla="*/ 39354 h 309563"/>
                  <a:gd name="connsiteX119" fmla="*/ 170789 w 337212"/>
                  <a:gd name="connsiteY119" fmla="*/ 38059 h 309563"/>
                  <a:gd name="connsiteX120" fmla="*/ 192806 w 337212"/>
                  <a:gd name="connsiteY120" fmla="*/ 23813 h 309563"/>
                  <a:gd name="connsiteX121" fmla="*/ 133275 w 337212"/>
                  <a:gd name="connsiteY121" fmla="*/ 12700 h 309563"/>
                  <a:gd name="connsiteX122" fmla="*/ 160262 w 337212"/>
                  <a:gd name="connsiteY122" fmla="*/ 39029 h 309563"/>
                  <a:gd name="connsiteX123" fmla="*/ 133275 w 337212"/>
                  <a:gd name="connsiteY123" fmla="*/ 66675 h 309563"/>
                  <a:gd name="connsiteX124" fmla="*/ 106287 w 337212"/>
                  <a:gd name="connsiteY124" fmla="*/ 48245 h 309563"/>
                  <a:gd name="connsiteX125" fmla="*/ 111685 w 337212"/>
                  <a:gd name="connsiteY125" fmla="*/ 29814 h 309563"/>
                  <a:gd name="connsiteX126" fmla="*/ 110335 w 337212"/>
                  <a:gd name="connsiteY126" fmla="*/ 23232 h 309563"/>
                  <a:gd name="connsiteX127" fmla="*/ 133275 w 337212"/>
                  <a:gd name="connsiteY127" fmla="*/ 12700 h 309563"/>
                  <a:gd name="connsiteX128" fmla="*/ 72809 w 337212"/>
                  <a:gd name="connsiteY128" fmla="*/ 0 h 309563"/>
                  <a:gd name="connsiteX129" fmla="*/ 101525 w 337212"/>
                  <a:gd name="connsiteY129" fmla="*/ 30163 h 309563"/>
                  <a:gd name="connsiteX130" fmla="*/ 72809 w 337212"/>
                  <a:gd name="connsiteY130" fmla="*/ 60325 h 309563"/>
                  <a:gd name="connsiteX131" fmla="*/ 42787 w 337212"/>
                  <a:gd name="connsiteY131" fmla="*/ 30163 h 309563"/>
                  <a:gd name="connsiteX132" fmla="*/ 72809 w 337212"/>
                  <a:gd name="connsiteY132" fmla="*/ 0 h 30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337212" h="309563">
                    <a:moveTo>
                      <a:pt x="117399" y="192088"/>
                    </a:moveTo>
                    <a:cubicBezTo>
                      <a:pt x="121632" y="194720"/>
                      <a:pt x="125866" y="196036"/>
                      <a:pt x="130099" y="196036"/>
                    </a:cubicBezTo>
                    <a:cubicBezTo>
                      <a:pt x="130099" y="196036"/>
                      <a:pt x="130099" y="196036"/>
                      <a:pt x="130099" y="278941"/>
                    </a:cubicBezTo>
                    <a:cubicBezTo>
                      <a:pt x="130099" y="285521"/>
                      <a:pt x="124455" y="290785"/>
                      <a:pt x="117399" y="292101"/>
                    </a:cubicBezTo>
                    <a:close/>
                    <a:moveTo>
                      <a:pt x="176137" y="187325"/>
                    </a:moveTo>
                    <a:cubicBezTo>
                      <a:pt x="179841" y="189956"/>
                      <a:pt x="183546" y="191271"/>
                      <a:pt x="187250" y="191271"/>
                    </a:cubicBezTo>
                    <a:cubicBezTo>
                      <a:pt x="187250" y="191271"/>
                      <a:pt x="187250" y="191271"/>
                      <a:pt x="187250" y="267562"/>
                    </a:cubicBezTo>
                    <a:cubicBezTo>
                      <a:pt x="187250" y="274139"/>
                      <a:pt x="182311" y="279400"/>
                      <a:pt x="176137" y="279400"/>
                    </a:cubicBezTo>
                    <a:cubicBezTo>
                      <a:pt x="176137" y="279400"/>
                      <a:pt x="176137" y="279400"/>
                      <a:pt x="176137" y="187325"/>
                    </a:cubicBezTo>
                    <a:close/>
                    <a:moveTo>
                      <a:pt x="231699" y="180975"/>
                    </a:moveTo>
                    <a:cubicBezTo>
                      <a:pt x="233967" y="183646"/>
                      <a:pt x="236235" y="183646"/>
                      <a:pt x="239637" y="184982"/>
                    </a:cubicBezTo>
                    <a:cubicBezTo>
                      <a:pt x="239637" y="184982"/>
                      <a:pt x="239637" y="184982"/>
                      <a:pt x="239637" y="254429"/>
                    </a:cubicBezTo>
                    <a:cubicBezTo>
                      <a:pt x="239637" y="259771"/>
                      <a:pt x="236235" y="263778"/>
                      <a:pt x="231699" y="265113"/>
                    </a:cubicBezTo>
                    <a:close/>
                    <a:moveTo>
                      <a:pt x="277737" y="177800"/>
                    </a:moveTo>
                    <a:cubicBezTo>
                      <a:pt x="280458" y="179099"/>
                      <a:pt x="283180" y="180398"/>
                      <a:pt x="287262" y="180398"/>
                    </a:cubicBezTo>
                    <a:cubicBezTo>
                      <a:pt x="287262" y="180398"/>
                      <a:pt x="287262" y="180398"/>
                      <a:pt x="287262" y="238847"/>
                    </a:cubicBezTo>
                    <a:cubicBezTo>
                      <a:pt x="287262" y="244043"/>
                      <a:pt x="283180" y="247939"/>
                      <a:pt x="277737" y="249238"/>
                    </a:cubicBezTo>
                    <a:close/>
                    <a:moveTo>
                      <a:pt x="280912" y="92075"/>
                    </a:moveTo>
                    <a:cubicBezTo>
                      <a:pt x="282241" y="92075"/>
                      <a:pt x="306164" y="92075"/>
                      <a:pt x="307493" y="92075"/>
                    </a:cubicBezTo>
                    <a:cubicBezTo>
                      <a:pt x="311481" y="92075"/>
                      <a:pt x="314139" y="94694"/>
                      <a:pt x="315468" y="97314"/>
                    </a:cubicBezTo>
                    <a:cubicBezTo>
                      <a:pt x="315468" y="97314"/>
                      <a:pt x="315468" y="97314"/>
                      <a:pt x="336733" y="158869"/>
                    </a:cubicBezTo>
                    <a:cubicBezTo>
                      <a:pt x="338062" y="162798"/>
                      <a:pt x="336733" y="168037"/>
                      <a:pt x="331417" y="169347"/>
                    </a:cubicBezTo>
                    <a:cubicBezTo>
                      <a:pt x="327430" y="170657"/>
                      <a:pt x="322113" y="168037"/>
                      <a:pt x="320784" y="164108"/>
                    </a:cubicBezTo>
                    <a:cubicBezTo>
                      <a:pt x="320784" y="164108"/>
                      <a:pt x="320784" y="164108"/>
                      <a:pt x="314139" y="145772"/>
                    </a:cubicBezTo>
                    <a:cubicBezTo>
                      <a:pt x="314139" y="145772"/>
                      <a:pt x="314139" y="145772"/>
                      <a:pt x="314139" y="238761"/>
                    </a:cubicBezTo>
                    <a:cubicBezTo>
                      <a:pt x="314139" y="243999"/>
                      <a:pt x="310152" y="249238"/>
                      <a:pt x="304835" y="249238"/>
                    </a:cubicBezTo>
                    <a:cubicBezTo>
                      <a:pt x="299519" y="249238"/>
                      <a:pt x="294203" y="243999"/>
                      <a:pt x="294203" y="238761"/>
                    </a:cubicBezTo>
                    <a:cubicBezTo>
                      <a:pt x="294203" y="238761"/>
                      <a:pt x="294203" y="238761"/>
                      <a:pt x="294203" y="179824"/>
                    </a:cubicBezTo>
                    <a:cubicBezTo>
                      <a:pt x="294203" y="179824"/>
                      <a:pt x="294203" y="179824"/>
                      <a:pt x="288886" y="179824"/>
                    </a:cubicBezTo>
                    <a:cubicBezTo>
                      <a:pt x="291545" y="179824"/>
                      <a:pt x="292874" y="179824"/>
                      <a:pt x="294203" y="178515"/>
                    </a:cubicBezTo>
                    <a:cubicBezTo>
                      <a:pt x="302177" y="175895"/>
                      <a:pt x="307493" y="166727"/>
                      <a:pt x="304835" y="157560"/>
                    </a:cubicBezTo>
                    <a:cubicBezTo>
                      <a:pt x="304835" y="157560"/>
                      <a:pt x="304835" y="157560"/>
                      <a:pt x="280912" y="92075"/>
                    </a:cubicBezTo>
                    <a:close/>
                    <a:moveTo>
                      <a:pt x="231699" y="82550"/>
                    </a:moveTo>
                    <a:cubicBezTo>
                      <a:pt x="235715" y="82550"/>
                      <a:pt x="239730" y="82550"/>
                      <a:pt x="243745" y="82550"/>
                    </a:cubicBezTo>
                    <a:cubicBezTo>
                      <a:pt x="253115" y="82550"/>
                      <a:pt x="262484" y="82550"/>
                      <a:pt x="262484" y="82550"/>
                    </a:cubicBezTo>
                    <a:cubicBezTo>
                      <a:pt x="267838" y="82550"/>
                      <a:pt x="271854" y="85177"/>
                      <a:pt x="273192" y="89117"/>
                    </a:cubicBezTo>
                    <a:cubicBezTo>
                      <a:pt x="273192" y="89117"/>
                      <a:pt x="273192" y="89117"/>
                      <a:pt x="297285" y="160041"/>
                    </a:cubicBezTo>
                    <a:cubicBezTo>
                      <a:pt x="299962" y="165294"/>
                      <a:pt x="297285" y="170548"/>
                      <a:pt x="291931" y="171861"/>
                    </a:cubicBezTo>
                    <a:cubicBezTo>
                      <a:pt x="286577" y="174488"/>
                      <a:pt x="281223" y="170548"/>
                      <a:pt x="279885" y="166608"/>
                    </a:cubicBezTo>
                    <a:cubicBezTo>
                      <a:pt x="279885" y="166608"/>
                      <a:pt x="279885" y="166608"/>
                      <a:pt x="271854" y="144280"/>
                    </a:cubicBezTo>
                    <a:cubicBezTo>
                      <a:pt x="271854" y="144280"/>
                      <a:pt x="271854" y="144280"/>
                      <a:pt x="271854" y="253292"/>
                    </a:cubicBezTo>
                    <a:cubicBezTo>
                      <a:pt x="271854" y="259859"/>
                      <a:pt x="266500" y="265113"/>
                      <a:pt x="259807" y="265113"/>
                    </a:cubicBezTo>
                    <a:cubicBezTo>
                      <a:pt x="253115" y="265113"/>
                      <a:pt x="247761" y="259859"/>
                      <a:pt x="247761" y="253292"/>
                    </a:cubicBezTo>
                    <a:cubicBezTo>
                      <a:pt x="247761" y="253292"/>
                      <a:pt x="247761" y="253292"/>
                      <a:pt x="247761" y="183682"/>
                    </a:cubicBezTo>
                    <a:cubicBezTo>
                      <a:pt x="257130" y="179742"/>
                      <a:pt x="262484" y="169235"/>
                      <a:pt x="258469" y="160041"/>
                    </a:cubicBezTo>
                    <a:cubicBezTo>
                      <a:pt x="258469" y="160041"/>
                      <a:pt x="258469" y="160041"/>
                      <a:pt x="231699" y="82550"/>
                    </a:cubicBezTo>
                    <a:close/>
                    <a:moveTo>
                      <a:pt x="177724" y="77788"/>
                    </a:moveTo>
                    <a:cubicBezTo>
                      <a:pt x="177724" y="77788"/>
                      <a:pt x="213196" y="77788"/>
                      <a:pt x="214510" y="77788"/>
                    </a:cubicBezTo>
                    <a:cubicBezTo>
                      <a:pt x="219765" y="77788"/>
                      <a:pt x="223707" y="80406"/>
                      <a:pt x="225021" y="85643"/>
                    </a:cubicBezTo>
                    <a:cubicBezTo>
                      <a:pt x="225021" y="85643"/>
                      <a:pt x="225021" y="85643"/>
                      <a:pt x="252610" y="162884"/>
                    </a:cubicBezTo>
                    <a:cubicBezTo>
                      <a:pt x="253924" y="168121"/>
                      <a:pt x="251296" y="174667"/>
                      <a:pt x="246041" y="175976"/>
                    </a:cubicBezTo>
                    <a:cubicBezTo>
                      <a:pt x="239472" y="178595"/>
                      <a:pt x="234217" y="175976"/>
                      <a:pt x="231590" y="169430"/>
                    </a:cubicBezTo>
                    <a:cubicBezTo>
                      <a:pt x="231590" y="169430"/>
                      <a:pt x="231590" y="169430"/>
                      <a:pt x="223707" y="145865"/>
                    </a:cubicBezTo>
                    <a:cubicBezTo>
                      <a:pt x="223707" y="145865"/>
                      <a:pt x="223707" y="145865"/>
                      <a:pt x="223707" y="266309"/>
                    </a:cubicBezTo>
                    <a:cubicBezTo>
                      <a:pt x="223707" y="272855"/>
                      <a:pt x="218452" y="279401"/>
                      <a:pt x="210569" y="279401"/>
                    </a:cubicBezTo>
                    <a:cubicBezTo>
                      <a:pt x="204000" y="279401"/>
                      <a:pt x="198745" y="272855"/>
                      <a:pt x="198745" y="266309"/>
                    </a:cubicBezTo>
                    <a:cubicBezTo>
                      <a:pt x="198745" y="266309"/>
                      <a:pt x="198745" y="266309"/>
                      <a:pt x="198745" y="189068"/>
                    </a:cubicBezTo>
                    <a:cubicBezTo>
                      <a:pt x="198745" y="189068"/>
                      <a:pt x="198745" y="189068"/>
                      <a:pt x="197759" y="189068"/>
                    </a:cubicBezTo>
                    <a:lnTo>
                      <a:pt x="194803" y="189068"/>
                    </a:lnTo>
                    <a:cubicBezTo>
                      <a:pt x="200059" y="187759"/>
                      <a:pt x="204000" y="183831"/>
                      <a:pt x="206628" y="178595"/>
                    </a:cubicBezTo>
                    <a:cubicBezTo>
                      <a:pt x="209255" y="173358"/>
                      <a:pt x="209255" y="168121"/>
                      <a:pt x="206628" y="162884"/>
                    </a:cubicBezTo>
                    <a:cubicBezTo>
                      <a:pt x="206628" y="162884"/>
                      <a:pt x="206628" y="162884"/>
                      <a:pt x="177724" y="79097"/>
                    </a:cubicBezTo>
                    <a:cubicBezTo>
                      <a:pt x="177724" y="79097"/>
                      <a:pt x="177724" y="77788"/>
                      <a:pt x="177724" y="77788"/>
                    </a:cubicBezTo>
                    <a:close/>
                    <a:moveTo>
                      <a:pt x="120574" y="73025"/>
                    </a:moveTo>
                    <a:cubicBezTo>
                      <a:pt x="120574" y="73025"/>
                      <a:pt x="157008" y="73025"/>
                      <a:pt x="157008" y="73025"/>
                    </a:cubicBezTo>
                    <a:cubicBezTo>
                      <a:pt x="162213" y="73025"/>
                      <a:pt x="167418" y="75668"/>
                      <a:pt x="168720" y="80953"/>
                    </a:cubicBezTo>
                    <a:cubicBezTo>
                      <a:pt x="168720" y="80953"/>
                      <a:pt x="168720" y="80953"/>
                      <a:pt x="197347" y="166840"/>
                    </a:cubicBezTo>
                    <a:cubicBezTo>
                      <a:pt x="199949" y="172125"/>
                      <a:pt x="197347" y="178732"/>
                      <a:pt x="190840" y="181375"/>
                    </a:cubicBezTo>
                    <a:cubicBezTo>
                      <a:pt x="184334" y="184017"/>
                      <a:pt x="177828" y="180053"/>
                      <a:pt x="176527" y="173447"/>
                    </a:cubicBezTo>
                    <a:lnTo>
                      <a:pt x="167418" y="148341"/>
                    </a:lnTo>
                    <a:cubicBezTo>
                      <a:pt x="167418" y="148341"/>
                      <a:pt x="167418" y="148341"/>
                      <a:pt x="167418" y="279153"/>
                    </a:cubicBezTo>
                    <a:cubicBezTo>
                      <a:pt x="167418" y="287081"/>
                      <a:pt x="160912" y="293688"/>
                      <a:pt x="153105" y="293688"/>
                    </a:cubicBezTo>
                    <a:cubicBezTo>
                      <a:pt x="145297" y="293688"/>
                      <a:pt x="140093" y="287081"/>
                      <a:pt x="140093" y="279153"/>
                    </a:cubicBezTo>
                    <a:cubicBezTo>
                      <a:pt x="140093" y="279153"/>
                      <a:pt x="140093" y="279153"/>
                      <a:pt x="140093" y="195909"/>
                    </a:cubicBezTo>
                    <a:cubicBezTo>
                      <a:pt x="140093" y="195909"/>
                      <a:pt x="140093" y="195909"/>
                      <a:pt x="133586" y="195909"/>
                    </a:cubicBezTo>
                    <a:cubicBezTo>
                      <a:pt x="134888" y="195909"/>
                      <a:pt x="136189" y="195909"/>
                      <a:pt x="138791" y="194588"/>
                    </a:cubicBezTo>
                    <a:cubicBezTo>
                      <a:pt x="150502" y="190624"/>
                      <a:pt x="155707" y="177411"/>
                      <a:pt x="151804" y="166840"/>
                    </a:cubicBezTo>
                    <a:cubicBezTo>
                      <a:pt x="151804" y="166840"/>
                      <a:pt x="151804" y="166840"/>
                      <a:pt x="120574" y="73025"/>
                    </a:cubicBezTo>
                    <a:close/>
                    <a:moveTo>
                      <a:pt x="46220" y="66675"/>
                    </a:moveTo>
                    <a:cubicBezTo>
                      <a:pt x="47550" y="66675"/>
                      <a:pt x="59520" y="66675"/>
                      <a:pt x="72821" y="66675"/>
                    </a:cubicBezTo>
                    <a:cubicBezTo>
                      <a:pt x="84792" y="66675"/>
                      <a:pt x="96762" y="66675"/>
                      <a:pt x="98092" y="66675"/>
                    </a:cubicBezTo>
                    <a:cubicBezTo>
                      <a:pt x="103413" y="66675"/>
                      <a:pt x="108733" y="69315"/>
                      <a:pt x="111393" y="74595"/>
                    </a:cubicBezTo>
                    <a:cubicBezTo>
                      <a:pt x="111393" y="74595"/>
                      <a:pt x="111393" y="74595"/>
                      <a:pt x="143315" y="169638"/>
                    </a:cubicBezTo>
                    <a:cubicBezTo>
                      <a:pt x="145975" y="176239"/>
                      <a:pt x="143315" y="184159"/>
                      <a:pt x="135334" y="185479"/>
                    </a:cubicBezTo>
                    <a:cubicBezTo>
                      <a:pt x="128684" y="188119"/>
                      <a:pt x="122034" y="184159"/>
                      <a:pt x="119374" y="177559"/>
                    </a:cubicBezTo>
                    <a:cubicBezTo>
                      <a:pt x="119374" y="177559"/>
                      <a:pt x="119374" y="177559"/>
                      <a:pt x="108733" y="148518"/>
                    </a:cubicBezTo>
                    <a:cubicBezTo>
                      <a:pt x="108733" y="148518"/>
                      <a:pt x="108733" y="148518"/>
                      <a:pt x="108733" y="295043"/>
                    </a:cubicBezTo>
                    <a:cubicBezTo>
                      <a:pt x="108733" y="302963"/>
                      <a:pt x="102083" y="309563"/>
                      <a:pt x="94102" y="309563"/>
                    </a:cubicBezTo>
                    <a:cubicBezTo>
                      <a:pt x="84792" y="309563"/>
                      <a:pt x="78141" y="302963"/>
                      <a:pt x="78141" y="295043"/>
                    </a:cubicBezTo>
                    <a:cubicBezTo>
                      <a:pt x="78141" y="295043"/>
                      <a:pt x="78141" y="295043"/>
                      <a:pt x="78141" y="202640"/>
                    </a:cubicBezTo>
                    <a:cubicBezTo>
                      <a:pt x="78141" y="202640"/>
                      <a:pt x="78141" y="202640"/>
                      <a:pt x="66171" y="202640"/>
                    </a:cubicBezTo>
                    <a:cubicBezTo>
                      <a:pt x="66171" y="202640"/>
                      <a:pt x="66171" y="202640"/>
                      <a:pt x="66171" y="295043"/>
                    </a:cubicBezTo>
                    <a:cubicBezTo>
                      <a:pt x="66171" y="302963"/>
                      <a:pt x="59520" y="309563"/>
                      <a:pt x="50210" y="309563"/>
                    </a:cubicBezTo>
                    <a:cubicBezTo>
                      <a:pt x="42229" y="309563"/>
                      <a:pt x="35579" y="302963"/>
                      <a:pt x="35579" y="295043"/>
                    </a:cubicBezTo>
                    <a:cubicBezTo>
                      <a:pt x="35579" y="295043"/>
                      <a:pt x="35579" y="295043"/>
                      <a:pt x="35579" y="148518"/>
                    </a:cubicBezTo>
                    <a:cubicBezTo>
                      <a:pt x="35579" y="148518"/>
                      <a:pt x="35579" y="148518"/>
                      <a:pt x="24938" y="177559"/>
                    </a:cubicBezTo>
                    <a:cubicBezTo>
                      <a:pt x="22278" y="184159"/>
                      <a:pt x="15628" y="188119"/>
                      <a:pt x="8978" y="185479"/>
                    </a:cubicBezTo>
                    <a:cubicBezTo>
                      <a:pt x="997" y="184159"/>
                      <a:pt x="-1663" y="176239"/>
                      <a:pt x="997" y="169638"/>
                    </a:cubicBezTo>
                    <a:cubicBezTo>
                      <a:pt x="997" y="169638"/>
                      <a:pt x="997" y="169638"/>
                      <a:pt x="32919" y="74595"/>
                    </a:cubicBezTo>
                    <a:cubicBezTo>
                      <a:pt x="35579" y="69315"/>
                      <a:pt x="40899" y="66675"/>
                      <a:pt x="46220" y="66675"/>
                    </a:cubicBezTo>
                    <a:close/>
                    <a:moveTo>
                      <a:pt x="289643" y="49213"/>
                    </a:moveTo>
                    <a:cubicBezTo>
                      <a:pt x="301549" y="49213"/>
                      <a:pt x="309487" y="58103"/>
                      <a:pt x="309487" y="68263"/>
                    </a:cubicBezTo>
                    <a:cubicBezTo>
                      <a:pt x="309487" y="79693"/>
                      <a:pt x="300227" y="87313"/>
                      <a:pt x="289643" y="87313"/>
                    </a:cubicBezTo>
                    <a:cubicBezTo>
                      <a:pt x="280383" y="87313"/>
                      <a:pt x="269799" y="79693"/>
                      <a:pt x="269799" y="68263"/>
                    </a:cubicBezTo>
                    <a:cubicBezTo>
                      <a:pt x="269799" y="68263"/>
                      <a:pt x="271122" y="68263"/>
                      <a:pt x="271122" y="68263"/>
                    </a:cubicBezTo>
                    <a:cubicBezTo>
                      <a:pt x="271122" y="65723"/>
                      <a:pt x="272445" y="63183"/>
                      <a:pt x="272445" y="59373"/>
                    </a:cubicBezTo>
                    <a:cubicBezTo>
                      <a:pt x="276414" y="54293"/>
                      <a:pt x="283028" y="49213"/>
                      <a:pt x="289643" y="49213"/>
                    </a:cubicBezTo>
                    <a:close/>
                    <a:moveTo>
                      <a:pt x="244544" y="33338"/>
                    </a:moveTo>
                    <a:cubicBezTo>
                      <a:pt x="257533" y="33338"/>
                      <a:pt x="266625" y="43861"/>
                      <a:pt x="266625" y="55699"/>
                    </a:cubicBezTo>
                    <a:cubicBezTo>
                      <a:pt x="266625" y="68853"/>
                      <a:pt x="256234" y="79376"/>
                      <a:pt x="244544" y="79376"/>
                    </a:cubicBezTo>
                    <a:cubicBezTo>
                      <a:pt x="235452" y="79376"/>
                      <a:pt x="226360" y="72799"/>
                      <a:pt x="223762" y="63592"/>
                    </a:cubicBezTo>
                    <a:cubicBezTo>
                      <a:pt x="225061" y="59645"/>
                      <a:pt x="226360" y="54384"/>
                      <a:pt x="226360" y="49123"/>
                    </a:cubicBezTo>
                    <a:cubicBezTo>
                      <a:pt x="226360" y="47807"/>
                      <a:pt x="226360" y="46492"/>
                      <a:pt x="226360" y="43861"/>
                    </a:cubicBezTo>
                    <a:cubicBezTo>
                      <a:pt x="230256" y="37284"/>
                      <a:pt x="236751" y="33338"/>
                      <a:pt x="244544" y="33338"/>
                    </a:cubicBezTo>
                    <a:close/>
                    <a:moveTo>
                      <a:pt x="192806" y="23813"/>
                    </a:moveTo>
                    <a:cubicBezTo>
                      <a:pt x="205756" y="23813"/>
                      <a:pt x="217412" y="35469"/>
                      <a:pt x="217412" y="48420"/>
                    </a:cubicBezTo>
                    <a:cubicBezTo>
                      <a:pt x="217412" y="62665"/>
                      <a:pt x="205756" y="73026"/>
                      <a:pt x="192806" y="73026"/>
                    </a:cubicBezTo>
                    <a:cubicBezTo>
                      <a:pt x="179855" y="73026"/>
                      <a:pt x="169494" y="63961"/>
                      <a:pt x="168199" y="51010"/>
                    </a:cubicBezTo>
                    <a:cubicBezTo>
                      <a:pt x="169494" y="48420"/>
                      <a:pt x="170789" y="44534"/>
                      <a:pt x="170789" y="39354"/>
                    </a:cubicBezTo>
                    <a:cubicBezTo>
                      <a:pt x="170789" y="39354"/>
                      <a:pt x="170789" y="39354"/>
                      <a:pt x="170789" y="38059"/>
                    </a:cubicBezTo>
                    <a:cubicBezTo>
                      <a:pt x="174674" y="30288"/>
                      <a:pt x="182445" y="23813"/>
                      <a:pt x="192806" y="23813"/>
                    </a:cubicBezTo>
                    <a:close/>
                    <a:moveTo>
                      <a:pt x="133275" y="12700"/>
                    </a:moveTo>
                    <a:cubicBezTo>
                      <a:pt x="148118" y="12700"/>
                      <a:pt x="160262" y="24548"/>
                      <a:pt x="160262" y="39029"/>
                    </a:cubicBezTo>
                    <a:cubicBezTo>
                      <a:pt x="160262" y="54827"/>
                      <a:pt x="148118" y="66675"/>
                      <a:pt x="133275" y="66675"/>
                    </a:cubicBezTo>
                    <a:cubicBezTo>
                      <a:pt x="121130" y="66675"/>
                      <a:pt x="110335" y="60093"/>
                      <a:pt x="106287" y="48245"/>
                    </a:cubicBezTo>
                    <a:cubicBezTo>
                      <a:pt x="108986" y="42979"/>
                      <a:pt x="111685" y="36396"/>
                      <a:pt x="111685" y="29814"/>
                    </a:cubicBezTo>
                    <a:cubicBezTo>
                      <a:pt x="111685" y="27181"/>
                      <a:pt x="110335" y="25865"/>
                      <a:pt x="110335" y="23232"/>
                    </a:cubicBezTo>
                    <a:cubicBezTo>
                      <a:pt x="115733" y="16649"/>
                      <a:pt x="123829" y="12700"/>
                      <a:pt x="133275" y="12700"/>
                    </a:cubicBezTo>
                    <a:close/>
                    <a:moveTo>
                      <a:pt x="72809" y="0"/>
                    </a:moveTo>
                    <a:cubicBezTo>
                      <a:pt x="88472" y="0"/>
                      <a:pt x="101525" y="14426"/>
                      <a:pt x="101525" y="30163"/>
                    </a:cubicBezTo>
                    <a:cubicBezTo>
                      <a:pt x="101525" y="47211"/>
                      <a:pt x="87167" y="60325"/>
                      <a:pt x="72809" y="60325"/>
                    </a:cubicBezTo>
                    <a:cubicBezTo>
                      <a:pt x="57145" y="60325"/>
                      <a:pt x="42787" y="47211"/>
                      <a:pt x="42787" y="30163"/>
                    </a:cubicBezTo>
                    <a:cubicBezTo>
                      <a:pt x="42787" y="14426"/>
                      <a:pt x="55840" y="0"/>
                      <a:pt x="728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30" name="图片 29" descr="图片包含 照片, 游戏机, 房间, 钟表&#10;&#10;描述已自动生成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7976096" y="1804534"/>
              <a:ext cx="2939436" cy="37205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2" name="TextBox 76"/>
          <p:cNvSpPr txBox="1"/>
          <p:nvPr/>
        </p:nvSpPr>
        <p:spPr>
          <a:xfrm>
            <a:off x="1161137" y="1586553"/>
            <a:ext cx="6373004" cy="470077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内部协作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协作模式：每周两次会议（周二、周四），以线下会议为主，线上交流为辅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(2)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沟通方式：每周会议线下课后交流，线上微信群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(3)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邮件沟通：主送人为刘书宇，抄送人梁泽生、彭昕怡、张安硕、谢子文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(4)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工作进度审核：组长每周进行任务成果审核，并在每周日晚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前向组长报告学习进度和任务进度并作为组内绩效评定的条件之一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06213" y="715093"/>
            <a:ext cx="4492537" cy="613794"/>
            <a:chOff x="1237210" y="730591"/>
            <a:chExt cx="4492537" cy="613794"/>
          </a:xfrm>
        </p:grpSpPr>
        <p:sp>
          <p:nvSpPr>
            <p:cNvPr id="2" name="文本框 1"/>
            <p:cNvSpPr txBox="1"/>
            <p:nvPr/>
          </p:nvSpPr>
          <p:spPr>
            <a:xfrm>
              <a:off x="1237210" y="73059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rgbClr val="2C3998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项目背景</a:t>
              </a:r>
              <a:endPara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252708" y="1068797"/>
              <a:ext cx="4477039" cy="275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221180" y="1000096"/>
            <a:ext cx="9977000" cy="5161058"/>
            <a:chOff x="772956" y="1061197"/>
            <a:chExt cx="9977000" cy="5161058"/>
          </a:xfrm>
        </p:grpSpPr>
        <p:grpSp>
          <p:nvGrpSpPr>
            <p:cNvPr id="38" name="组合 37"/>
            <p:cNvGrpSpPr/>
            <p:nvPr/>
          </p:nvGrpSpPr>
          <p:grpSpPr>
            <a:xfrm>
              <a:off x="5827820" y="1315133"/>
              <a:ext cx="4922136" cy="3970318"/>
              <a:chOff x="5894944" y="1578179"/>
              <a:chExt cx="4922136" cy="397031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216552" y="2990055"/>
                <a:ext cx="280817" cy="237259"/>
                <a:chOff x="6227059" y="3101444"/>
                <a:chExt cx="305279" cy="257926"/>
              </a:xfrm>
            </p:grpSpPr>
            <p:sp>
              <p:nvSpPr>
                <p:cNvPr id="8" name="Freeform: Shape 25"/>
                <p:cNvSpPr/>
                <p:nvPr/>
              </p:nvSpPr>
              <p:spPr bwMode="auto">
                <a:xfrm>
                  <a:off x="6303631" y="3167941"/>
                  <a:ext cx="152136" cy="153144"/>
                </a:xfrm>
                <a:custGeom>
                  <a:avLst/>
                  <a:gdLst>
                    <a:gd name="T0" fmla="*/ 32 w 64"/>
                    <a:gd name="T1" fmla="*/ 0 h 64"/>
                    <a:gd name="T2" fmla="*/ 0 w 64"/>
                    <a:gd name="T3" fmla="*/ 32 h 64"/>
                    <a:gd name="T4" fmla="*/ 32 w 64"/>
                    <a:gd name="T5" fmla="*/ 64 h 64"/>
                    <a:gd name="T6" fmla="*/ 64 w 64"/>
                    <a:gd name="T7" fmla="*/ 32 h 64"/>
                    <a:gd name="T8" fmla="*/ 32 w 64"/>
                    <a:gd name="T9" fmla="*/ 0 h 64"/>
                    <a:gd name="T10" fmla="*/ 51 w 64"/>
                    <a:gd name="T11" fmla="*/ 47 h 64"/>
                    <a:gd name="T12" fmla="*/ 17 w 64"/>
                    <a:gd name="T13" fmla="*/ 50 h 64"/>
                    <a:gd name="T14" fmla="*/ 14 w 64"/>
                    <a:gd name="T15" fmla="*/ 16 h 64"/>
                    <a:gd name="T16" fmla="*/ 48 w 64"/>
                    <a:gd name="T17" fmla="*/ 14 h 64"/>
                    <a:gd name="T18" fmla="*/ 51 w 64"/>
                    <a:gd name="T19" fmla="*/ 4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4" h="64">
                      <a:moveTo>
                        <a:pt x="32" y="0"/>
                      </a:moveTo>
                      <a:cubicBezTo>
                        <a:pt x="15" y="0"/>
                        <a:pt x="0" y="14"/>
                        <a:pt x="0" y="32"/>
                      </a:cubicBezTo>
                      <a:cubicBezTo>
                        <a:pt x="0" y="49"/>
                        <a:pt x="15" y="64"/>
                        <a:pt x="32" y="64"/>
                      </a:cubicBezTo>
                      <a:cubicBezTo>
                        <a:pt x="50" y="64"/>
                        <a:pt x="64" y="49"/>
                        <a:pt x="64" y="32"/>
                      </a:cubicBezTo>
                      <a:cubicBezTo>
                        <a:pt x="64" y="14"/>
                        <a:pt x="50" y="0"/>
                        <a:pt x="32" y="0"/>
                      </a:cubicBezTo>
                      <a:close/>
                      <a:moveTo>
                        <a:pt x="51" y="47"/>
                      </a:moveTo>
                      <a:cubicBezTo>
                        <a:pt x="42" y="57"/>
                        <a:pt x="27" y="59"/>
                        <a:pt x="17" y="50"/>
                      </a:cubicBezTo>
                      <a:cubicBezTo>
                        <a:pt x="7" y="41"/>
                        <a:pt x="6" y="26"/>
                        <a:pt x="14" y="16"/>
                      </a:cubicBezTo>
                      <a:cubicBezTo>
                        <a:pt x="23" y="6"/>
                        <a:pt x="38" y="5"/>
                        <a:pt x="48" y="14"/>
                      </a:cubicBezTo>
                      <a:cubicBezTo>
                        <a:pt x="58" y="22"/>
                        <a:pt x="59" y="37"/>
                        <a:pt x="51" y="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Freeform: Shape 26"/>
                <p:cNvSpPr/>
                <p:nvPr/>
              </p:nvSpPr>
              <p:spPr bwMode="auto">
                <a:xfrm>
                  <a:off x="6341916" y="3206226"/>
                  <a:ext cx="42316" cy="43323"/>
                </a:xfrm>
                <a:custGeom>
                  <a:avLst/>
                  <a:gdLst>
                    <a:gd name="T0" fmla="*/ 16 w 18"/>
                    <a:gd name="T1" fmla="*/ 0 h 18"/>
                    <a:gd name="T2" fmla="*/ 0 w 18"/>
                    <a:gd name="T3" fmla="*/ 16 h 18"/>
                    <a:gd name="T4" fmla="*/ 0 w 18"/>
                    <a:gd name="T5" fmla="*/ 16 h 18"/>
                    <a:gd name="T6" fmla="*/ 2 w 18"/>
                    <a:gd name="T7" fmla="*/ 18 h 18"/>
                    <a:gd name="T8" fmla="*/ 4 w 18"/>
                    <a:gd name="T9" fmla="*/ 16 h 18"/>
                    <a:gd name="T10" fmla="*/ 4 w 18"/>
                    <a:gd name="T11" fmla="*/ 16 h 18"/>
                    <a:gd name="T12" fmla="*/ 16 w 18"/>
                    <a:gd name="T13" fmla="*/ 4 h 18"/>
                    <a:gd name="T14" fmla="*/ 18 w 18"/>
                    <a:gd name="T15" fmla="*/ 2 h 18"/>
                    <a:gd name="T16" fmla="*/ 16 w 18"/>
                    <a:gd name="T1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18">
                      <a:moveTo>
                        <a:pt x="16" y="0"/>
                      </a:moveTo>
                      <a:cubicBezTo>
                        <a:pt x="8" y="0"/>
                        <a:pt x="0" y="7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8"/>
                        <a:pt x="2" y="18"/>
                      </a:cubicBezTo>
                      <a:cubicBezTo>
                        <a:pt x="4" y="18"/>
                        <a:pt x="4" y="17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9"/>
                        <a:pt x="10" y="4"/>
                        <a:pt x="16" y="4"/>
                      </a:cubicBezTo>
                      <a:cubicBezTo>
                        <a:pt x="18" y="4"/>
                        <a:pt x="18" y="3"/>
                        <a:pt x="18" y="2"/>
                      </a:cubicBezTo>
                      <a:cubicBezTo>
                        <a:pt x="18" y="1"/>
                        <a:pt x="18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: Shape 27"/>
                <p:cNvSpPr/>
                <p:nvPr/>
              </p:nvSpPr>
              <p:spPr bwMode="auto">
                <a:xfrm>
                  <a:off x="6227059" y="3101444"/>
                  <a:ext cx="305279" cy="257926"/>
                </a:xfrm>
                <a:custGeom>
                  <a:avLst/>
                  <a:gdLst>
                    <a:gd name="T0" fmla="*/ 118 w 128"/>
                    <a:gd name="T1" fmla="*/ 24 h 108"/>
                    <a:gd name="T2" fmla="*/ 101 w 128"/>
                    <a:gd name="T3" fmla="*/ 21 h 108"/>
                    <a:gd name="T4" fmla="*/ 96 w 128"/>
                    <a:gd name="T5" fmla="*/ 7 h 108"/>
                    <a:gd name="T6" fmla="*/ 84 w 128"/>
                    <a:gd name="T7" fmla="*/ 0 h 108"/>
                    <a:gd name="T8" fmla="*/ 44 w 128"/>
                    <a:gd name="T9" fmla="*/ 0 h 108"/>
                    <a:gd name="T10" fmla="*/ 33 w 128"/>
                    <a:gd name="T11" fmla="*/ 7 h 108"/>
                    <a:gd name="T12" fmla="*/ 28 w 128"/>
                    <a:gd name="T13" fmla="*/ 21 h 108"/>
                    <a:gd name="T14" fmla="*/ 10 w 128"/>
                    <a:gd name="T15" fmla="*/ 24 h 108"/>
                    <a:gd name="T16" fmla="*/ 0 w 128"/>
                    <a:gd name="T17" fmla="*/ 36 h 108"/>
                    <a:gd name="T18" fmla="*/ 0 w 128"/>
                    <a:gd name="T19" fmla="*/ 96 h 108"/>
                    <a:gd name="T20" fmla="*/ 12 w 128"/>
                    <a:gd name="T21" fmla="*/ 108 h 108"/>
                    <a:gd name="T22" fmla="*/ 116 w 128"/>
                    <a:gd name="T23" fmla="*/ 108 h 108"/>
                    <a:gd name="T24" fmla="*/ 128 w 128"/>
                    <a:gd name="T25" fmla="*/ 96 h 108"/>
                    <a:gd name="T26" fmla="*/ 128 w 128"/>
                    <a:gd name="T27" fmla="*/ 36 h 108"/>
                    <a:gd name="T28" fmla="*/ 118 w 128"/>
                    <a:gd name="T29" fmla="*/ 24 h 108"/>
                    <a:gd name="T30" fmla="*/ 120 w 128"/>
                    <a:gd name="T31" fmla="*/ 96 h 108"/>
                    <a:gd name="T32" fmla="*/ 116 w 128"/>
                    <a:gd name="T33" fmla="*/ 100 h 108"/>
                    <a:gd name="T34" fmla="*/ 12 w 128"/>
                    <a:gd name="T35" fmla="*/ 100 h 108"/>
                    <a:gd name="T36" fmla="*/ 8 w 128"/>
                    <a:gd name="T37" fmla="*/ 96 h 108"/>
                    <a:gd name="T38" fmla="*/ 8 w 128"/>
                    <a:gd name="T39" fmla="*/ 36 h 108"/>
                    <a:gd name="T40" fmla="*/ 12 w 128"/>
                    <a:gd name="T41" fmla="*/ 32 h 108"/>
                    <a:gd name="T42" fmla="*/ 34 w 128"/>
                    <a:gd name="T43" fmla="*/ 28 h 108"/>
                    <a:gd name="T44" fmla="*/ 41 w 128"/>
                    <a:gd name="T45" fmla="*/ 10 h 108"/>
                    <a:gd name="T46" fmla="*/ 44 w 128"/>
                    <a:gd name="T47" fmla="*/ 8 h 108"/>
                    <a:gd name="T48" fmla="*/ 84 w 128"/>
                    <a:gd name="T49" fmla="*/ 8 h 108"/>
                    <a:gd name="T50" fmla="*/ 88 w 128"/>
                    <a:gd name="T51" fmla="*/ 10 h 108"/>
                    <a:gd name="T52" fmla="*/ 95 w 128"/>
                    <a:gd name="T53" fmla="*/ 28 h 108"/>
                    <a:gd name="T54" fmla="*/ 117 w 128"/>
                    <a:gd name="T55" fmla="*/ 32 h 108"/>
                    <a:gd name="T56" fmla="*/ 120 w 128"/>
                    <a:gd name="T57" fmla="*/ 36 h 108"/>
                    <a:gd name="T58" fmla="*/ 120 w 128"/>
                    <a:gd name="T59" fmla="*/ 96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8" h="108">
                      <a:moveTo>
                        <a:pt x="118" y="24"/>
                      </a:moveTo>
                      <a:cubicBezTo>
                        <a:pt x="101" y="21"/>
                        <a:pt x="101" y="21"/>
                        <a:pt x="101" y="21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4" y="3"/>
                        <a:pt x="89" y="0"/>
                        <a:pt x="84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0" y="0"/>
                        <a:pt x="35" y="3"/>
                        <a:pt x="33" y="7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5" y="25"/>
                        <a:pt x="0" y="30"/>
                        <a:pt x="0" y="3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02"/>
                        <a:pt x="6" y="108"/>
                        <a:pt x="12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23" y="108"/>
                        <a:pt x="128" y="102"/>
                        <a:pt x="128" y="96"/>
                      </a:cubicBezTo>
                      <a:cubicBezTo>
                        <a:pt x="128" y="36"/>
                        <a:pt x="128" y="36"/>
                        <a:pt x="128" y="36"/>
                      </a:cubicBezTo>
                      <a:cubicBezTo>
                        <a:pt x="128" y="30"/>
                        <a:pt x="124" y="25"/>
                        <a:pt x="118" y="24"/>
                      </a:cubicBezTo>
                      <a:close/>
                      <a:moveTo>
                        <a:pt x="120" y="96"/>
                      </a:moveTo>
                      <a:cubicBezTo>
                        <a:pt x="120" y="98"/>
                        <a:pt x="119" y="100"/>
                        <a:pt x="116" y="100"/>
                      </a:cubicBezTo>
                      <a:cubicBezTo>
                        <a:pt x="12" y="100"/>
                        <a:pt x="12" y="100"/>
                        <a:pt x="12" y="100"/>
                      </a:cubicBezTo>
                      <a:cubicBezTo>
                        <a:pt x="10" y="100"/>
                        <a:pt x="8" y="98"/>
                        <a:pt x="8" y="9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8" y="34"/>
                        <a:pt x="10" y="32"/>
                        <a:pt x="12" y="32"/>
                      </a:cubicBez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3" y="8"/>
                        <a:pt x="44" y="8"/>
                      </a:cubicBezTo>
                      <a:cubicBezTo>
                        <a:pt x="84" y="8"/>
                        <a:pt x="84" y="8"/>
                        <a:pt x="84" y="8"/>
                      </a:cubicBezTo>
                      <a:cubicBezTo>
                        <a:pt x="86" y="8"/>
                        <a:pt x="88" y="9"/>
                        <a:pt x="88" y="10"/>
                      </a:cubicBezTo>
                      <a:cubicBezTo>
                        <a:pt x="95" y="28"/>
                        <a:pt x="95" y="28"/>
                        <a:pt x="95" y="28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cubicBezTo>
                        <a:pt x="119" y="32"/>
                        <a:pt x="120" y="34"/>
                        <a:pt x="120" y="36"/>
                      </a:cubicBezTo>
                      <a:lnTo>
                        <a:pt x="120" y="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5894944" y="1578179"/>
                <a:ext cx="4922136" cy="3970318"/>
                <a:chOff x="5877431" y="1559279"/>
                <a:chExt cx="5350899" cy="4316164"/>
              </a:xfrm>
            </p:grpSpPr>
            <p:sp>
              <p:nvSpPr>
                <p:cNvPr id="16" name="Freeform: Shape 19"/>
                <p:cNvSpPr/>
                <p:nvPr/>
              </p:nvSpPr>
              <p:spPr bwMode="auto">
                <a:xfrm>
                  <a:off x="6236631" y="4226418"/>
                  <a:ext cx="286137" cy="306286"/>
                </a:xfrm>
                <a:custGeom>
                  <a:avLst/>
                  <a:gdLst>
                    <a:gd name="T0" fmla="*/ 104 w 120"/>
                    <a:gd name="T1" fmla="*/ 0 h 128"/>
                    <a:gd name="T2" fmla="*/ 16 w 120"/>
                    <a:gd name="T3" fmla="*/ 0 h 128"/>
                    <a:gd name="T4" fmla="*/ 0 w 120"/>
                    <a:gd name="T5" fmla="*/ 16 h 128"/>
                    <a:gd name="T6" fmla="*/ 0 w 120"/>
                    <a:gd name="T7" fmla="*/ 112 h 128"/>
                    <a:gd name="T8" fmla="*/ 16 w 120"/>
                    <a:gd name="T9" fmla="*/ 128 h 128"/>
                    <a:gd name="T10" fmla="*/ 104 w 120"/>
                    <a:gd name="T11" fmla="*/ 128 h 128"/>
                    <a:gd name="T12" fmla="*/ 120 w 120"/>
                    <a:gd name="T13" fmla="*/ 112 h 128"/>
                    <a:gd name="T14" fmla="*/ 120 w 120"/>
                    <a:gd name="T15" fmla="*/ 16 h 128"/>
                    <a:gd name="T16" fmla="*/ 104 w 120"/>
                    <a:gd name="T17" fmla="*/ 0 h 128"/>
                    <a:gd name="T18" fmla="*/ 112 w 120"/>
                    <a:gd name="T19" fmla="*/ 112 h 128"/>
                    <a:gd name="T20" fmla="*/ 104 w 120"/>
                    <a:gd name="T21" fmla="*/ 120 h 128"/>
                    <a:gd name="T22" fmla="*/ 16 w 120"/>
                    <a:gd name="T23" fmla="*/ 120 h 128"/>
                    <a:gd name="T24" fmla="*/ 8 w 120"/>
                    <a:gd name="T25" fmla="*/ 112 h 128"/>
                    <a:gd name="T26" fmla="*/ 8 w 120"/>
                    <a:gd name="T27" fmla="*/ 16 h 128"/>
                    <a:gd name="T28" fmla="*/ 16 w 120"/>
                    <a:gd name="T29" fmla="*/ 8 h 128"/>
                    <a:gd name="T30" fmla="*/ 104 w 120"/>
                    <a:gd name="T31" fmla="*/ 8 h 128"/>
                    <a:gd name="T32" fmla="*/ 112 w 120"/>
                    <a:gd name="T33" fmla="*/ 16 h 128"/>
                    <a:gd name="T34" fmla="*/ 112 w 120"/>
                    <a:gd name="T35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8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8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9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1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9" y="8"/>
                        <a:pt x="112" y="11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20"/>
                <p:cNvSpPr/>
                <p:nvPr/>
              </p:nvSpPr>
              <p:spPr bwMode="auto">
                <a:xfrm>
                  <a:off x="6274917" y="4264704"/>
                  <a:ext cx="209565" cy="191429"/>
                </a:xfrm>
                <a:custGeom>
                  <a:avLst/>
                  <a:gdLst>
                    <a:gd name="T0" fmla="*/ 84 w 88"/>
                    <a:gd name="T1" fmla="*/ 0 h 80"/>
                    <a:gd name="T2" fmla="*/ 4 w 88"/>
                    <a:gd name="T3" fmla="*/ 0 h 80"/>
                    <a:gd name="T4" fmla="*/ 0 w 88"/>
                    <a:gd name="T5" fmla="*/ 4 h 80"/>
                    <a:gd name="T6" fmla="*/ 0 w 88"/>
                    <a:gd name="T7" fmla="*/ 76 h 80"/>
                    <a:gd name="T8" fmla="*/ 4 w 88"/>
                    <a:gd name="T9" fmla="*/ 80 h 80"/>
                    <a:gd name="T10" fmla="*/ 84 w 88"/>
                    <a:gd name="T11" fmla="*/ 80 h 80"/>
                    <a:gd name="T12" fmla="*/ 88 w 88"/>
                    <a:gd name="T13" fmla="*/ 76 h 80"/>
                    <a:gd name="T14" fmla="*/ 88 w 88"/>
                    <a:gd name="T15" fmla="*/ 4 h 80"/>
                    <a:gd name="T16" fmla="*/ 84 w 88"/>
                    <a:gd name="T17" fmla="*/ 0 h 80"/>
                    <a:gd name="T18" fmla="*/ 84 w 88"/>
                    <a:gd name="T19" fmla="*/ 4 h 80"/>
                    <a:gd name="T20" fmla="*/ 84 w 88"/>
                    <a:gd name="T21" fmla="*/ 59 h 80"/>
                    <a:gd name="T22" fmla="*/ 71 w 88"/>
                    <a:gd name="T23" fmla="*/ 45 h 80"/>
                    <a:gd name="T24" fmla="*/ 68 w 88"/>
                    <a:gd name="T25" fmla="*/ 44 h 80"/>
                    <a:gd name="T26" fmla="*/ 65 w 88"/>
                    <a:gd name="T27" fmla="*/ 45 h 80"/>
                    <a:gd name="T28" fmla="*/ 55 w 88"/>
                    <a:gd name="T29" fmla="*/ 57 h 80"/>
                    <a:gd name="T30" fmla="*/ 23 w 88"/>
                    <a:gd name="T31" fmla="*/ 21 h 80"/>
                    <a:gd name="T32" fmla="*/ 20 w 88"/>
                    <a:gd name="T33" fmla="*/ 20 h 80"/>
                    <a:gd name="T34" fmla="*/ 17 w 88"/>
                    <a:gd name="T35" fmla="*/ 21 h 80"/>
                    <a:gd name="T36" fmla="*/ 4 w 88"/>
                    <a:gd name="T37" fmla="*/ 36 h 80"/>
                    <a:gd name="T38" fmla="*/ 4 w 88"/>
                    <a:gd name="T39" fmla="*/ 4 h 80"/>
                    <a:gd name="T40" fmla="*/ 84 w 88"/>
                    <a:gd name="T41" fmla="*/ 4 h 80"/>
                    <a:gd name="T42" fmla="*/ 4 w 88"/>
                    <a:gd name="T43" fmla="*/ 42 h 80"/>
                    <a:gd name="T44" fmla="*/ 20 w 88"/>
                    <a:gd name="T45" fmla="*/ 24 h 80"/>
                    <a:gd name="T46" fmla="*/ 53 w 88"/>
                    <a:gd name="T47" fmla="*/ 60 h 80"/>
                    <a:gd name="T48" fmla="*/ 55 w 88"/>
                    <a:gd name="T49" fmla="*/ 63 h 80"/>
                    <a:gd name="T50" fmla="*/ 66 w 88"/>
                    <a:gd name="T51" fmla="*/ 76 h 80"/>
                    <a:gd name="T52" fmla="*/ 4 w 88"/>
                    <a:gd name="T53" fmla="*/ 76 h 80"/>
                    <a:gd name="T54" fmla="*/ 4 w 88"/>
                    <a:gd name="T55" fmla="*/ 42 h 80"/>
                    <a:gd name="T56" fmla="*/ 71 w 88"/>
                    <a:gd name="T57" fmla="*/ 76 h 80"/>
                    <a:gd name="T58" fmla="*/ 58 w 88"/>
                    <a:gd name="T59" fmla="*/ 60 h 80"/>
                    <a:gd name="T60" fmla="*/ 68 w 88"/>
                    <a:gd name="T61" fmla="*/ 48 h 80"/>
                    <a:gd name="T62" fmla="*/ 84 w 88"/>
                    <a:gd name="T63" fmla="*/ 65 h 80"/>
                    <a:gd name="T64" fmla="*/ 84 w 88"/>
                    <a:gd name="T65" fmla="*/ 76 h 80"/>
                    <a:gd name="T66" fmla="*/ 71 w 88"/>
                    <a:gd name="T67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7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7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1" y="44"/>
                        <a:pt x="70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3" y="20"/>
                        <a:pt x="22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3" y="60"/>
                        <a:pt x="53" y="60"/>
                        <a:pt x="53" y="60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8" y="60"/>
                        <a:pt x="58" y="60"/>
                        <a:pt x="58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5"/>
                        <a:pt x="84" y="65"/>
                        <a:pt x="84" y="65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21"/>
                <p:cNvSpPr/>
                <p:nvPr/>
              </p:nvSpPr>
              <p:spPr bwMode="auto">
                <a:xfrm>
                  <a:off x="6388767" y="4293922"/>
                  <a:ext cx="57429" cy="57428"/>
                </a:xfrm>
                <a:custGeom>
                  <a:avLst/>
                  <a:gdLst>
                    <a:gd name="T0" fmla="*/ 12 w 24"/>
                    <a:gd name="T1" fmla="*/ 24 h 24"/>
                    <a:gd name="T2" fmla="*/ 24 w 24"/>
                    <a:gd name="T3" fmla="*/ 12 h 24"/>
                    <a:gd name="T4" fmla="*/ 12 w 24"/>
                    <a:gd name="T5" fmla="*/ 0 h 24"/>
                    <a:gd name="T6" fmla="*/ 0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20 w 24"/>
                    <a:gd name="T13" fmla="*/ 12 h 24"/>
                    <a:gd name="T14" fmla="*/ 12 w 24"/>
                    <a:gd name="T15" fmla="*/ 20 h 24"/>
                    <a:gd name="T16" fmla="*/ 4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7" y="4"/>
                        <a:pt x="20" y="7"/>
                        <a:pt x="20" y="12"/>
                      </a:cubicBezTo>
                      <a:cubicBezTo>
                        <a:pt x="20" y="16"/>
                        <a:pt x="17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7"/>
                        <a:pt x="8" y="4"/>
                        <a:pt x="1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5877431" y="1559279"/>
                  <a:ext cx="5350899" cy="4316164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cs"/>
                    </a:rPr>
                    <a:t>       </a:t>
                  </a: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社区团购 是真实居住社区内居民团体的一种互联网线上线下购物消费行为，是依托真实社区的一种区域化、小众化、本地化、网络化的团购形式。社区居民可以通过平台、微信群互动团购 ，平台整合社区订单，开团销售，把相同小区人群的日常所需商品集中配送。配送完成后，社区居民即可主动上门自提。</a:t>
                  </a:r>
                  <a:endPara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       </a:t>
                  </a: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2020</a:t>
                  </a: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年以来，新冠肺炎疫情改变了人们的消费习惯，社区团购迎来了爆发式增长。目前，瞄准住户周边开展业务的社区团购仍然是一个有待开发的市场。为了迎合市场，我们小组准备开发一个社区团购</a:t>
                  </a: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App</a:t>
                  </a: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，方便社区居民进行团购。</a:t>
                  </a:r>
                  <a:endPara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6223507" y="5091174"/>
                <a:ext cx="287305" cy="219649"/>
                <a:chOff x="6234616" y="5385586"/>
                <a:chExt cx="312332" cy="238782"/>
              </a:xfrm>
            </p:grpSpPr>
            <p:sp>
              <p:nvSpPr>
                <p:cNvPr id="24" name="Freeform: Shape 9"/>
                <p:cNvSpPr/>
                <p:nvPr/>
              </p:nvSpPr>
              <p:spPr bwMode="auto">
                <a:xfrm>
                  <a:off x="6272902" y="5423872"/>
                  <a:ext cx="197474" cy="153143"/>
                </a:xfrm>
                <a:custGeom>
                  <a:avLst/>
                  <a:gdLst>
                    <a:gd name="T0" fmla="*/ 74 w 83"/>
                    <a:gd name="T1" fmla="*/ 3 h 64"/>
                    <a:gd name="T2" fmla="*/ 41 w 83"/>
                    <a:gd name="T3" fmla="*/ 0 h 64"/>
                    <a:gd name="T4" fmla="*/ 8 w 83"/>
                    <a:gd name="T5" fmla="*/ 3 h 64"/>
                    <a:gd name="T6" fmla="*/ 5 w 83"/>
                    <a:gd name="T7" fmla="*/ 6 h 64"/>
                    <a:gd name="T8" fmla="*/ 5 w 83"/>
                    <a:gd name="T9" fmla="*/ 58 h 64"/>
                    <a:gd name="T10" fmla="*/ 8 w 83"/>
                    <a:gd name="T11" fmla="*/ 61 h 64"/>
                    <a:gd name="T12" fmla="*/ 41 w 83"/>
                    <a:gd name="T13" fmla="*/ 64 h 64"/>
                    <a:gd name="T14" fmla="*/ 74 w 83"/>
                    <a:gd name="T15" fmla="*/ 61 h 64"/>
                    <a:gd name="T16" fmla="*/ 77 w 83"/>
                    <a:gd name="T17" fmla="*/ 58 h 64"/>
                    <a:gd name="T18" fmla="*/ 77 w 83"/>
                    <a:gd name="T19" fmla="*/ 6 h 64"/>
                    <a:gd name="T20" fmla="*/ 74 w 83"/>
                    <a:gd name="T21" fmla="*/ 3 h 64"/>
                    <a:gd name="T22" fmla="*/ 73 w 83"/>
                    <a:gd name="T23" fmla="*/ 57 h 64"/>
                    <a:gd name="T24" fmla="*/ 9 w 83"/>
                    <a:gd name="T25" fmla="*/ 57 h 64"/>
                    <a:gd name="T26" fmla="*/ 9 w 83"/>
                    <a:gd name="T27" fmla="*/ 7 h 64"/>
                    <a:gd name="T28" fmla="*/ 73 w 83"/>
                    <a:gd name="T29" fmla="*/ 7 h 64"/>
                    <a:gd name="T30" fmla="*/ 73 w 83"/>
                    <a:gd name="T31" fmla="*/ 5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3" h="64">
                      <a:moveTo>
                        <a:pt x="74" y="3"/>
                      </a:moveTo>
                      <a:cubicBezTo>
                        <a:pt x="63" y="1"/>
                        <a:pt x="52" y="0"/>
                        <a:pt x="41" y="0"/>
                      </a:cubicBezTo>
                      <a:cubicBezTo>
                        <a:pt x="30" y="0"/>
                        <a:pt x="19" y="1"/>
                        <a:pt x="8" y="3"/>
                      </a:cubicBezTo>
                      <a:cubicBezTo>
                        <a:pt x="7" y="3"/>
                        <a:pt x="6" y="4"/>
                        <a:pt x="5" y="6"/>
                      </a:cubicBezTo>
                      <a:cubicBezTo>
                        <a:pt x="0" y="23"/>
                        <a:pt x="0" y="41"/>
                        <a:pt x="5" y="58"/>
                      </a:cubicBezTo>
                      <a:cubicBezTo>
                        <a:pt x="6" y="60"/>
                        <a:pt x="7" y="61"/>
                        <a:pt x="8" y="61"/>
                      </a:cubicBezTo>
                      <a:cubicBezTo>
                        <a:pt x="19" y="63"/>
                        <a:pt x="30" y="64"/>
                        <a:pt x="41" y="64"/>
                      </a:cubicBezTo>
                      <a:cubicBezTo>
                        <a:pt x="52" y="64"/>
                        <a:pt x="63" y="63"/>
                        <a:pt x="74" y="61"/>
                      </a:cubicBezTo>
                      <a:cubicBezTo>
                        <a:pt x="75" y="61"/>
                        <a:pt x="76" y="60"/>
                        <a:pt x="77" y="58"/>
                      </a:cubicBezTo>
                      <a:cubicBezTo>
                        <a:pt x="83" y="41"/>
                        <a:pt x="83" y="23"/>
                        <a:pt x="77" y="6"/>
                      </a:cubicBezTo>
                      <a:cubicBezTo>
                        <a:pt x="76" y="4"/>
                        <a:pt x="75" y="3"/>
                        <a:pt x="74" y="3"/>
                      </a:cubicBezTo>
                      <a:close/>
                      <a:moveTo>
                        <a:pt x="73" y="57"/>
                      </a:moveTo>
                      <a:cubicBezTo>
                        <a:pt x="52" y="61"/>
                        <a:pt x="31" y="61"/>
                        <a:pt x="9" y="57"/>
                      </a:cubicBezTo>
                      <a:cubicBezTo>
                        <a:pt x="4" y="40"/>
                        <a:pt x="4" y="24"/>
                        <a:pt x="9" y="7"/>
                      </a:cubicBezTo>
                      <a:cubicBezTo>
                        <a:pt x="31" y="2"/>
                        <a:pt x="52" y="2"/>
                        <a:pt x="73" y="7"/>
                      </a:cubicBezTo>
                      <a:cubicBezTo>
                        <a:pt x="79" y="24"/>
                        <a:pt x="79" y="40"/>
                        <a:pt x="73" y="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10"/>
                <p:cNvSpPr/>
                <p:nvPr/>
              </p:nvSpPr>
              <p:spPr bwMode="auto">
                <a:xfrm>
                  <a:off x="6234616" y="5385586"/>
                  <a:ext cx="312332" cy="238782"/>
                </a:xfrm>
                <a:custGeom>
                  <a:avLst/>
                  <a:gdLst>
                    <a:gd name="T0" fmla="*/ 125 w 131"/>
                    <a:gd name="T1" fmla="*/ 10 h 100"/>
                    <a:gd name="T2" fmla="*/ 118 w 131"/>
                    <a:gd name="T3" fmla="*/ 4 h 100"/>
                    <a:gd name="T4" fmla="*/ 65 w 131"/>
                    <a:gd name="T5" fmla="*/ 0 h 100"/>
                    <a:gd name="T6" fmla="*/ 13 w 131"/>
                    <a:gd name="T7" fmla="*/ 4 h 100"/>
                    <a:gd name="T8" fmla="*/ 6 w 131"/>
                    <a:gd name="T9" fmla="*/ 10 h 100"/>
                    <a:gd name="T10" fmla="*/ 6 w 131"/>
                    <a:gd name="T11" fmla="*/ 87 h 100"/>
                    <a:gd name="T12" fmla="*/ 13 w 131"/>
                    <a:gd name="T13" fmla="*/ 93 h 100"/>
                    <a:gd name="T14" fmla="*/ 38 w 131"/>
                    <a:gd name="T15" fmla="*/ 96 h 100"/>
                    <a:gd name="T16" fmla="*/ 37 w 131"/>
                    <a:gd name="T17" fmla="*/ 96 h 100"/>
                    <a:gd name="T18" fmla="*/ 65 w 131"/>
                    <a:gd name="T19" fmla="*/ 100 h 100"/>
                    <a:gd name="T20" fmla="*/ 93 w 131"/>
                    <a:gd name="T21" fmla="*/ 96 h 100"/>
                    <a:gd name="T22" fmla="*/ 92 w 131"/>
                    <a:gd name="T23" fmla="*/ 96 h 100"/>
                    <a:gd name="T24" fmla="*/ 118 w 131"/>
                    <a:gd name="T25" fmla="*/ 93 h 100"/>
                    <a:gd name="T26" fmla="*/ 125 w 131"/>
                    <a:gd name="T27" fmla="*/ 87 h 100"/>
                    <a:gd name="T28" fmla="*/ 125 w 131"/>
                    <a:gd name="T29" fmla="*/ 10 h 100"/>
                    <a:gd name="T30" fmla="*/ 117 w 131"/>
                    <a:gd name="T31" fmla="*/ 85 h 100"/>
                    <a:gd name="T32" fmla="*/ 14 w 131"/>
                    <a:gd name="T33" fmla="*/ 85 h 100"/>
                    <a:gd name="T34" fmla="*/ 14 w 131"/>
                    <a:gd name="T35" fmla="*/ 12 h 100"/>
                    <a:gd name="T36" fmla="*/ 117 w 131"/>
                    <a:gd name="T37" fmla="*/ 12 h 100"/>
                    <a:gd name="T38" fmla="*/ 117 w 131"/>
                    <a:gd name="T39" fmla="*/ 85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31" h="100">
                      <a:moveTo>
                        <a:pt x="125" y="10"/>
                      </a:moveTo>
                      <a:cubicBezTo>
                        <a:pt x="124" y="6"/>
                        <a:pt x="121" y="4"/>
                        <a:pt x="118" y="4"/>
                      </a:cubicBezTo>
                      <a:cubicBezTo>
                        <a:pt x="100" y="1"/>
                        <a:pt x="83" y="0"/>
                        <a:pt x="65" y="0"/>
                      </a:cubicBezTo>
                      <a:cubicBezTo>
                        <a:pt x="48" y="0"/>
                        <a:pt x="30" y="1"/>
                        <a:pt x="13" y="4"/>
                      </a:cubicBezTo>
                      <a:cubicBezTo>
                        <a:pt x="9" y="4"/>
                        <a:pt x="7" y="6"/>
                        <a:pt x="6" y="10"/>
                      </a:cubicBezTo>
                      <a:cubicBezTo>
                        <a:pt x="0" y="35"/>
                        <a:pt x="0" y="61"/>
                        <a:pt x="6" y="87"/>
                      </a:cubicBezTo>
                      <a:cubicBezTo>
                        <a:pt x="7" y="90"/>
                        <a:pt x="9" y="93"/>
                        <a:pt x="13" y="93"/>
                      </a:cubicBezTo>
                      <a:cubicBezTo>
                        <a:pt x="21" y="94"/>
                        <a:pt x="29" y="95"/>
                        <a:pt x="38" y="96"/>
                      </a:cubicBezTo>
                      <a:cubicBezTo>
                        <a:pt x="37" y="96"/>
                        <a:pt x="37" y="96"/>
                        <a:pt x="37" y="96"/>
                      </a:cubicBezTo>
                      <a:cubicBezTo>
                        <a:pt x="37" y="99"/>
                        <a:pt x="50" y="100"/>
                        <a:pt x="65" y="100"/>
                      </a:cubicBezTo>
                      <a:cubicBezTo>
                        <a:pt x="81" y="100"/>
                        <a:pt x="93" y="99"/>
                        <a:pt x="93" y="96"/>
                      </a:cubicBezTo>
                      <a:cubicBezTo>
                        <a:pt x="93" y="96"/>
                        <a:pt x="93" y="96"/>
                        <a:pt x="92" y="96"/>
                      </a:cubicBezTo>
                      <a:cubicBezTo>
                        <a:pt x="101" y="95"/>
                        <a:pt x="109" y="94"/>
                        <a:pt x="118" y="93"/>
                      </a:cubicBezTo>
                      <a:cubicBezTo>
                        <a:pt x="121" y="93"/>
                        <a:pt x="124" y="90"/>
                        <a:pt x="125" y="87"/>
                      </a:cubicBezTo>
                      <a:cubicBezTo>
                        <a:pt x="131" y="61"/>
                        <a:pt x="131" y="35"/>
                        <a:pt x="125" y="10"/>
                      </a:cubicBezTo>
                      <a:close/>
                      <a:moveTo>
                        <a:pt x="117" y="85"/>
                      </a:moveTo>
                      <a:cubicBezTo>
                        <a:pt x="82" y="89"/>
                        <a:pt x="48" y="89"/>
                        <a:pt x="14" y="85"/>
                      </a:cubicBezTo>
                      <a:cubicBezTo>
                        <a:pt x="8" y="61"/>
                        <a:pt x="8" y="36"/>
                        <a:pt x="14" y="12"/>
                      </a:cubicBezTo>
                      <a:cubicBezTo>
                        <a:pt x="48" y="7"/>
                        <a:pt x="82" y="7"/>
                        <a:pt x="117" y="12"/>
                      </a:cubicBezTo>
                      <a:cubicBezTo>
                        <a:pt x="123" y="36"/>
                        <a:pt x="123" y="61"/>
                        <a:pt x="117" y="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11"/>
                <p:cNvSpPr/>
                <p:nvPr/>
              </p:nvSpPr>
              <p:spPr bwMode="auto">
                <a:xfrm>
                  <a:off x="6475414" y="5432940"/>
                  <a:ext cx="28211" cy="29218"/>
                </a:xfrm>
                <a:custGeom>
                  <a:avLst/>
                  <a:gdLst>
                    <a:gd name="T0" fmla="*/ 6 w 12"/>
                    <a:gd name="T1" fmla="*/ 12 h 12"/>
                    <a:gd name="T2" fmla="*/ 12 w 12"/>
                    <a:gd name="T3" fmla="*/ 6 h 12"/>
                    <a:gd name="T4" fmla="*/ 6 w 12"/>
                    <a:gd name="T5" fmla="*/ 0 h 12"/>
                    <a:gd name="T6" fmla="*/ 0 w 12"/>
                    <a:gd name="T7" fmla="*/ 6 h 12"/>
                    <a:gd name="T8" fmla="*/ 6 w 12"/>
                    <a:gd name="T9" fmla="*/ 12 h 12"/>
                    <a:gd name="T10" fmla="*/ 6 w 12"/>
                    <a:gd name="T11" fmla="*/ 4 h 12"/>
                    <a:gd name="T12" fmla="*/ 8 w 12"/>
                    <a:gd name="T13" fmla="*/ 6 h 12"/>
                    <a:gd name="T14" fmla="*/ 6 w 12"/>
                    <a:gd name="T15" fmla="*/ 8 h 12"/>
                    <a:gd name="T16" fmla="*/ 4 w 12"/>
                    <a:gd name="T17" fmla="*/ 6 h 12"/>
                    <a:gd name="T18" fmla="*/ 6 w 12"/>
                    <a:gd name="T19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cubicBezTo>
                        <a:pt x="9" y="12"/>
                        <a:pt x="12" y="10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10"/>
                        <a:pt x="3" y="12"/>
                        <a:pt x="6" y="12"/>
                      </a:cubicBezTo>
                      <a:close/>
                      <a:moveTo>
                        <a:pt x="6" y="4"/>
                      </a:move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8"/>
                        <a:pt x="7" y="8"/>
                        <a:pt x="6" y="8"/>
                      </a:cubicBezTo>
                      <a:cubicBezTo>
                        <a:pt x="5" y="8"/>
                        <a:pt x="4" y="8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12"/>
                <p:cNvSpPr/>
                <p:nvPr/>
              </p:nvSpPr>
              <p:spPr bwMode="auto">
                <a:xfrm>
                  <a:off x="6465338" y="5557872"/>
                  <a:ext cx="38286" cy="9067"/>
                </a:xfrm>
                <a:custGeom>
                  <a:avLst/>
                  <a:gdLst>
                    <a:gd name="T0" fmla="*/ 14 w 16"/>
                    <a:gd name="T1" fmla="*/ 0 h 4"/>
                    <a:gd name="T2" fmla="*/ 2 w 16"/>
                    <a:gd name="T3" fmla="*/ 0 h 4"/>
                    <a:gd name="T4" fmla="*/ 0 w 16"/>
                    <a:gd name="T5" fmla="*/ 2 h 4"/>
                    <a:gd name="T6" fmla="*/ 2 w 16"/>
                    <a:gd name="T7" fmla="*/ 4 h 4"/>
                    <a:gd name="T8" fmla="*/ 14 w 16"/>
                    <a:gd name="T9" fmla="*/ 4 h 4"/>
                    <a:gd name="T10" fmla="*/ 16 w 16"/>
                    <a:gd name="T11" fmla="*/ 2 h 4"/>
                    <a:gd name="T12" fmla="*/ 14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1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4"/>
                        <a:pt x="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4"/>
                        <a:pt x="16" y="4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13"/>
                <p:cNvSpPr/>
                <p:nvPr/>
              </p:nvSpPr>
              <p:spPr bwMode="auto">
                <a:xfrm>
                  <a:off x="6475414" y="5528654"/>
                  <a:ext cx="38286" cy="10075"/>
                </a:xfrm>
                <a:custGeom>
                  <a:avLst/>
                  <a:gdLst>
                    <a:gd name="T0" fmla="*/ 14 w 16"/>
                    <a:gd name="T1" fmla="*/ 0 h 4"/>
                    <a:gd name="T2" fmla="*/ 2 w 16"/>
                    <a:gd name="T3" fmla="*/ 0 h 4"/>
                    <a:gd name="T4" fmla="*/ 0 w 16"/>
                    <a:gd name="T5" fmla="*/ 2 h 4"/>
                    <a:gd name="T6" fmla="*/ 2 w 16"/>
                    <a:gd name="T7" fmla="*/ 4 h 4"/>
                    <a:gd name="T8" fmla="*/ 14 w 16"/>
                    <a:gd name="T9" fmla="*/ 4 h 4"/>
                    <a:gd name="T10" fmla="*/ 16 w 16"/>
                    <a:gd name="T11" fmla="*/ 2 h 4"/>
                    <a:gd name="T12" fmla="*/ 14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1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4"/>
                        <a:pt x="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4"/>
                        <a:pt x="16" y="4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14"/>
                <p:cNvSpPr/>
                <p:nvPr/>
              </p:nvSpPr>
              <p:spPr bwMode="auto">
                <a:xfrm>
                  <a:off x="6475414" y="5500443"/>
                  <a:ext cx="38286" cy="9067"/>
                </a:xfrm>
                <a:custGeom>
                  <a:avLst/>
                  <a:gdLst>
                    <a:gd name="T0" fmla="*/ 14 w 16"/>
                    <a:gd name="T1" fmla="*/ 0 h 4"/>
                    <a:gd name="T2" fmla="*/ 2 w 16"/>
                    <a:gd name="T3" fmla="*/ 0 h 4"/>
                    <a:gd name="T4" fmla="*/ 0 w 16"/>
                    <a:gd name="T5" fmla="*/ 2 h 4"/>
                    <a:gd name="T6" fmla="*/ 2 w 16"/>
                    <a:gd name="T7" fmla="*/ 4 h 4"/>
                    <a:gd name="T8" fmla="*/ 14 w 16"/>
                    <a:gd name="T9" fmla="*/ 4 h 4"/>
                    <a:gd name="T10" fmla="*/ 16 w 16"/>
                    <a:gd name="T11" fmla="*/ 2 h 4"/>
                    <a:gd name="T12" fmla="*/ 14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1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4"/>
                        <a:pt x="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4"/>
                        <a:pt x="16" y="4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15"/>
                <p:cNvSpPr/>
                <p:nvPr/>
              </p:nvSpPr>
              <p:spPr bwMode="auto">
                <a:xfrm>
                  <a:off x="6313203" y="5462158"/>
                  <a:ext cx="57429" cy="38286"/>
                </a:xfrm>
                <a:custGeom>
                  <a:avLst/>
                  <a:gdLst>
                    <a:gd name="T0" fmla="*/ 22 w 24"/>
                    <a:gd name="T1" fmla="*/ 0 h 16"/>
                    <a:gd name="T2" fmla="*/ 4 w 24"/>
                    <a:gd name="T3" fmla="*/ 1 h 16"/>
                    <a:gd name="T4" fmla="*/ 1 w 24"/>
                    <a:gd name="T5" fmla="*/ 3 h 16"/>
                    <a:gd name="T6" fmla="*/ 0 w 24"/>
                    <a:gd name="T7" fmla="*/ 14 h 16"/>
                    <a:gd name="T8" fmla="*/ 2 w 24"/>
                    <a:gd name="T9" fmla="*/ 16 h 16"/>
                    <a:gd name="T10" fmla="*/ 4 w 24"/>
                    <a:gd name="T11" fmla="*/ 14 h 16"/>
                    <a:gd name="T12" fmla="*/ 5 w 24"/>
                    <a:gd name="T13" fmla="*/ 7 h 16"/>
                    <a:gd name="T14" fmla="*/ 7 w 24"/>
                    <a:gd name="T15" fmla="*/ 5 h 16"/>
                    <a:gd name="T16" fmla="*/ 22 w 24"/>
                    <a:gd name="T17" fmla="*/ 4 h 16"/>
                    <a:gd name="T18" fmla="*/ 24 w 24"/>
                    <a:gd name="T19" fmla="*/ 2 h 16"/>
                    <a:gd name="T20" fmla="*/ 22 w 24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16">
                      <a:moveTo>
                        <a:pt x="22" y="0"/>
                      </a:move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6"/>
                        <a:pt x="1" y="16"/>
                        <a:pt x="2" y="16"/>
                      </a:cubicBezTo>
                      <a:cubicBezTo>
                        <a:pt x="3" y="16"/>
                        <a:pt x="4" y="16"/>
                        <a:pt x="4" y="14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5" y="6"/>
                        <a:pt x="6" y="5"/>
                        <a:pt x="7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0"/>
                        <a:pt x="23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40" name="图片 39" descr="卡通人物&#10;&#10;描述已自动生成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772956" y="1061197"/>
              <a:ext cx="4922136" cy="51610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团队建设和沟通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012155" y="1395352"/>
            <a:ext cx="9670870" cy="4067295"/>
            <a:chOff x="1791327" y="1804534"/>
            <a:chExt cx="9124205" cy="3720527"/>
          </a:xfrm>
        </p:grpSpPr>
        <p:grpSp>
          <p:nvGrpSpPr>
            <p:cNvPr id="5" name="组合 4"/>
            <p:cNvGrpSpPr/>
            <p:nvPr/>
          </p:nvGrpSpPr>
          <p:grpSpPr>
            <a:xfrm>
              <a:off x="1791327" y="1804534"/>
              <a:ext cx="9124205" cy="3720527"/>
              <a:chOff x="1555549" y="1808500"/>
              <a:chExt cx="9627571" cy="3925781"/>
            </a:xfrm>
          </p:grpSpPr>
          <p:pic>
            <p:nvPicPr>
              <p:cNvPr id="6" name="图片 5" descr="夜晚亮着灯的建筑&#10;&#10;描述已自动生成"/>
              <p:cNvPicPr>
                <a:picLocks noChangeAspect="1"/>
              </p:cNvPicPr>
              <p:nvPr/>
            </p:nvPicPr>
            <p:blipFill rotWithShape="1">
              <a:blip r:embed="rId1" cstate="screen"/>
              <a:srcRect/>
              <a:stretch>
                <a:fillRect/>
              </a:stretch>
            </p:blipFill>
            <p:spPr>
              <a:xfrm>
                <a:off x="8081521" y="1808500"/>
                <a:ext cx="3101599" cy="3925781"/>
              </a:xfrm>
              <a:prstGeom prst="rect">
                <a:avLst/>
              </a:prstGeom>
            </p:spPr>
          </p:pic>
          <p:sp>
            <p:nvSpPr>
              <p:cNvPr id="26" name="椭圆 70"/>
              <p:cNvSpPr/>
              <p:nvPr/>
            </p:nvSpPr>
            <p:spPr>
              <a:xfrm>
                <a:off x="1555549" y="2185553"/>
                <a:ext cx="574950" cy="527809"/>
              </a:xfrm>
              <a:custGeom>
                <a:avLst/>
                <a:gdLst>
                  <a:gd name="connsiteX0" fmla="*/ 117399 w 337212"/>
                  <a:gd name="connsiteY0" fmla="*/ 192088 h 309563"/>
                  <a:gd name="connsiteX1" fmla="*/ 130099 w 337212"/>
                  <a:gd name="connsiteY1" fmla="*/ 196036 h 309563"/>
                  <a:gd name="connsiteX2" fmla="*/ 130099 w 337212"/>
                  <a:gd name="connsiteY2" fmla="*/ 278941 h 309563"/>
                  <a:gd name="connsiteX3" fmla="*/ 117399 w 337212"/>
                  <a:gd name="connsiteY3" fmla="*/ 292101 h 309563"/>
                  <a:gd name="connsiteX4" fmla="*/ 176137 w 337212"/>
                  <a:gd name="connsiteY4" fmla="*/ 187325 h 309563"/>
                  <a:gd name="connsiteX5" fmla="*/ 187250 w 337212"/>
                  <a:gd name="connsiteY5" fmla="*/ 191271 h 309563"/>
                  <a:gd name="connsiteX6" fmla="*/ 187250 w 337212"/>
                  <a:gd name="connsiteY6" fmla="*/ 267562 h 309563"/>
                  <a:gd name="connsiteX7" fmla="*/ 176137 w 337212"/>
                  <a:gd name="connsiteY7" fmla="*/ 279400 h 309563"/>
                  <a:gd name="connsiteX8" fmla="*/ 176137 w 337212"/>
                  <a:gd name="connsiteY8" fmla="*/ 187325 h 309563"/>
                  <a:gd name="connsiteX9" fmla="*/ 231699 w 337212"/>
                  <a:gd name="connsiteY9" fmla="*/ 180975 h 309563"/>
                  <a:gd name="connsiteX10" fmla="*/ 239637 w 337212"/>
                  <a:gd name="connsiteY10" fmla="*/ 184982 h 309563"/>
                  <a:gd name="connsiteX11" fmla="*/ 239637 w 337212"/>
                  <a:gd name="connsiteY11" fmla="*/ 254429 h 309563"/>
                  <a:gd name="connsiteX12" fmla="*/ 231699 w 337212"/>
                  <a:gd name="connsiteY12" fmla="*/ 265113 h 309563"/>
                  <a:gd name="connsiteX13" fmla="*/ 277737 w 337212"/>
                  <a:gd name="connsiteY13" fmla="*/ 177800 h 309563"/>
                  <a:gd name="connsiteX14" fmla="*/ 287262 w 337212"/>
                  <a:gd name="connsiteY14" fmla="*/ 180398 h 309563"/>
                  <a:gd name="connsiteX15" fmla="*/ 287262 w 337212"/>
                  <a:gd name="connsiteY15" fmla="*/ 238847 h 309563"/>
                  <a:gd name="connsiteX16" fmla="*/ 277737 w 337212"/>
                  <a:gd name="connsiteY16" fmla="*/ 249238 h 309563"/>
                  <a:gd name="connsiteX17" fmla="*/ 280912 w 337212"/>
                  <a:gd name="connsiteY17" fmla="*/ 92075 h 309563"/>
                  <a:gd name="connsiteX18" fmla="*/ 307493 w 337212"/>
                  <a:gd name="connsiteY18" fmla="*/ 92075 h 309563"/>
                  <a:gd name="connsiteX19" fmla="*/ 315468 w 337212"/>
                  <a:gd name="connsiteY19" fmla="*/ 97314 h 309563"/>
                  <a:gd name="connsiteX20" fmla="*/ 336733 w 337212"/>
                  <a:gd name="connsiteY20" fmla="*/ 158869 h 309563"/>
                  <a:gd name="connsiteX21" fmla="*/ 331417 w 337212"/>
                  <a:gd name="connsiteY21" fmla="*/ 169347 h 309563"/>
                  <a:gd name="connsiteX22" fmla="*/ 320784 w 337212"/>
                  <a:gd name="connsiteY22" fmla="*/ 164108 h 309563"/>
                  <a:gd name="connsiteX23" fmla="*/ 314139 w 337212"/>
                  <a:gd name="connsiteY23" fmla="*/ 145772 h 309563"/>
                  <a:gd name="connsiteX24" fmla="*/ 314139 w 337212"/>
                  <a:gd name="connsiteY24" fmla="*/ 238761 h 309563"/>
                  <a:gd name="connsiteX25" fmla="*/ 304835 w 337212"/>
                  <a:gd name="connsiteY25" fmla="*/ 249238 h 309563"/>
                  <a:gd name="connsiteX26" fmla="*/ 294203 w 337212"/>
                  <a:gd name="connsiteY26" fmla="*/ 238761 h 309563"/>
                  <a:gd name="connsiteX27" fmla="*/ 294203 w 337212"/>
                  <a:gd name="connsiteY27" fmla="*/ 179824 h 309563"/>
                  <a:gd name="connsiteX28" fmla="*/ 288886 w 337212"/>
                  <a:gd name="connsiteY28" fmla="*/ 179824 h 309563"/>
                  <a:gd name="connsiteX29" fmla="*/ 294203 w 337212"/>
                  <a:gd name="connsiteY29" fmla="*/ 178515 h 309563"/>
                  <a:gd name="connsiteX30" fmla="*/ 304835 w 337212"/>
                  <a:gd name="connsiteY30" fmla="*/ 157560 h 309563"/>
                  <a:gd name="connsiteX31" fmla="*/ 280912 w 337212"/>
                  <a:gd name="connsiteY31" fmla="*/ 92075 h 309563"/>
                  <a:gd name="connsiteX32" fmla="*/ 231699 w 337212"/>
                  <a:gd name="connsiteY32" fmla="*/ 82550 h 309563"/>
                  <a:gd name="connsiteX33" fmla="*/ 243745 w 337212"/>
                  <a:gd name="connsiteY33" fmla="*/ 82550 h 309563"/>
                  <a:gd name="connsiteX34" fmla="*/ 262484 w 337212"/>
                  <a:gd name="connsiteY34" fmla="*/ 82550 h 309563"/>
                  <a:gd name="connsiteX35" fmla="*/ 273192 w 337212"/>
                  <a:gd name="connsiteY35" fmla="*/ 89117 h 309563"/>
                  <a:gd name="connsiteX36" fmla="*/ 297285 w 337212"/>
                  <a:gd name="connsiteY36" fmla="*/ 160041 h 309563"/>
                  <a:gd name="connsiteX37" fmla="*/ 291931 w 337212"/>
                  <a:gd name="connsiteY37" fmla="*/ 171861 h 309563"/>
                  <a:gd name="connsiteX38" fmla="*/ 279885 w 337212"/>
                  <a:gd name="connsiteY38" fmla="*/ 166608 h 309563"/>
                  <a:gd name="connsiteX39" fmla="*/ 271854 w 337212"/>
                  <a:gd name="connsiteY39" fmla="*/ 144280 h 309563"/>
                  <a:gd name="connsiteX40" fmla="*/ 271854 w 337212"/>
                  <a:gd name="connsiteY40" fmla="*/ 253292 h 309563"/>
                  <a:gd name="connsiteX41" fmla="*/ 259807 w 337212"/>
                  <a:gd name="connsiteY41" fmla="*/ 265113 h 309563"/>
                  <a:gd name="connsiteX42" fmla="*/ 247761 w 337212"/>
                  <a:gd name="connsiteY42" fmla="*/ 253292 h 309563"/>
                  <a:gd name="connsiteX43" fmla="*/ 247761 w 337212"/>
                  <a:gd name="connsiteY43" fmla="*/ 183682 h 309563"/>
                  <a:gd name="connsiteX44" fmla="*/ 258469 w 337212"/>
                  <a:gd name="connsiteY44" fmla="*/ 160041 h 309563"/>
                  <a:gd name="connsiteX45" fmla="*/ 231699 w 337212"/>
                  <a:gd name="connsiteY45" fmla="*/ 82550 h 309563"/>
                  <a:gd name="connsiteX46" fmla="*/ 177724 w 337212"/>
                  <a:gd name="connsiteY46" fmla="*/ 77788 h 309563"/>
                  <a:gd name="connsiteX47" fmla="*/ 214510 w 337212"/>
                  <a:gd name="connsiteY47" fmla="*/ 77788 h 309563"/>
                  <a:gd name="connsiteX48" fmla="*/ 225021 w 337212"/>
                  <a:gd name="connsiteY48" fmla="*/ 85643 h 309563"/>
                  <a:gd name="connsiteX49" fmla="*/ 252610 w 337212"/>
                  <a:gd name="connsiteY49" fmla="*/ 162884 h 309563"/>
                  <a:gd name="connsiteX50" fmla="*/ 246041 w 337212"/>
                  <a:gd name="connsiteY50" fmla="*/ 175976 h 309563"/>
                  <a:gd name="connsiteX51" fmla="*/ 231590 w 337212"/>
                  <a:gd name="connsiteY51" fmla="*/ 169430 h 309563"/>
                  <a:gd name="connsiteX52" fmla="*/ 223707 w 337212"/>
                  <a:gd name="connsiteY52" fmla="*/ 145865 h 309563"/>
                  <a:gd name="connsiteX53" fmla="*/ 223707 w 337212"/>
                  <a:gd name="connsiteY53" fmla="*/ 266309 h 309563"/>
                  <a:gd name="connsiteX54" fmla="*/ 210569 w 337212"/>
                  <a:gd name="connsiteY54" fmla="*/ 279401 h 309563"/>
                  <a:gd name="connsiteX55" fmla="*/ 198745 w 337212"/>
                  <a:gd name="connsiteY55" fmla="*/ 266309 h 309563"/>
                  <a:gd name="connsiteX56" fmla="*/ 198745 w 337212"/>
                  <a:gd name="connsiteY56" fmla="*/ 189068 h 309563"/>
                  <a:gd name="connsiteX57" fmla="*/ 197759 w 337212"/>
                  <a:gd name="connsiteY57" fmla="*/ 189068 h 309563"/>
                  <a:gd name="connsiteX58" fmla="*/ 194803 w 337212"/>
                  <a:gd name="connsiteY58" fmla="*/ 189068 h 309563"/>
                  <a:gd name="connsiteX59" fmla="*/ 206628 w 337212"/>
                  <a:gd name="connsiteY59" fmla="*/ 178595 h 309563"/>
                  <a:gd name="connsiteX60" fmla="*/ 206628 w 337212"/>
                  <a:gd name="connsiteY60" fmla="*/ 162884 h 309563"/>
                  <a:gd name="connsiteX61" fmla="*/ 177724 w 337212"/>
                  <a:gd name="connsiteY61" fmla="*/ 79097 h 309563"/>
                  <a:gd name="connsiteX62" fmla="*/ 177724 w 337212"/>
                  <a:gd name="connsiteY62" fmla="*/ 77788 h 309563"/>
                  <a:gd name="connsiteX63" fmla="*/ 120574 w 337212"/>
                  <a:gd name="connsiteY63" fmla="*/ 73025 h 309563"/>
                  <a:gd name="connsiteX64" fmla="*/ 157008 w 337212"/>
                  <a:gd name="connsiteY64" fmla="*/ 73025 h 309563"/>
                  <a:gd name="connsiteX65" fmla="*/ 168720 w 337212"/>
                  <a:gd name="connsiteY65" fmla="*/ 80953 h 309563"/>
                  <a:gd name="connsiteX66" fmla="*/ 197347 w 337212"/>
                  <a:gd name="connsiteY66" fmla="*/ 166840 h 309563"/>
                  <a:gd name="connsiteX67" fmla="*/ 190840 w 337212"/>
                  <a:gd name="connsiteY67" fmla="*/ 181375 h 309563"/>
                  <a:gd name="connsiteX68" fmla="*/ 176527 w 337212"/>
                  <a:gd name="connsiteY68" fmla="*/ 173447 h 309563"/>
                  <a:gd name="connsiteX69" fmla="*/ 167418 w 337212"/>
                  <a:gd name="connsiteY69" fmla="*/ 148341 h 309563"/>
                  <a:gd name="connsiteX70" fmla="*/ 167418 w 337212"/>
                  <a:gd name="connsiteY70" fmla="*/ 279153 h 309563"/>
                  <a:gd name="connsiteX71" fmla="*/ 153105 w 337212"/>
                  <a:gd name="connsiteY71" fmla="*/ 293688 h 309563"/>
                  <a:gd name="connsiteX72" fmla="*/ 140093 w 337212"/>
                  <a:gd name="connsiteY72" fmla="*/ 279153 h 309563"/>
                  <a:gd name="connsiteX73" fmla="*/ 140093 w 337212"/>
                  <a:gd name="connsiteY73" fmla="*/ 195909 h 309563"/>
                  <a:gd name="connsiteX74" fmla="*/ 133586 w 337212"/>
                  <a:gd name="connsiteY74" fmla="*/ 195909 h 309563"/>
                  <a:gd name="connsiteX75" fmla="*/ 138791 w 337212"/>
                  <a:gd name="connsiteY75" fmla="*/ 194588 h 309563"/>
                  <a:gd name="connsiteX76" fmla="*/ 151804 w 337212"/>
                  <a:gd name="connsiteY76" fmla="*/ 166840 h 309563"/>
                  <a:gd name="connsiteX77" fmla="*/ 120574 w 337212"/>
                  <a:gd name="connsiteY77" fmla="*/ 73025 h 309563"/>
                  <a:gd name="connsiteX78" fmla="*/ 46220 w 337212"/>
                  <a:gd name="connsiteY78" fmla="*/ 66675 h 309563"/>
                  <a:gd name="connsiteX79" fmla="*/ 72821 w 337212"/>
                  <a:gd name="connsiteY79" fmla="*/ 66675 h 309563"/>
                  <a:gd name="connsiteX80" fmla="*/ 98092 w 337212"/>
                  <a:gd name="connsiteY80" fmla="*/ 66675 h 309563"/>
                  <a:gd name="connsiteX81" fmla="*/ 111393 w 337212"/>
                  <a:gd name="connsiteY81" fmla="*/ 74595 h 309563"/>
                  <a:gd name="connsiteX82" fmla="*/ 143315 w 337212"/>
                  <a:gd name="connsiteY82" fmla="*/ 169638 h 309563"/>
                  <a:gd name="connsiteX83" fmla="*/ 135334 w 337212"/>
                  <a:gd name="connsiteY83" fmla="*/ 185479 h 309563"/>
                  <a:gd name="connsiteX84" fmla="*/ 119374 w 337212"/>
                  <a:gd name="connsiteY84" fmla="*/ 177559 h 309563"/>
                  <a:gd name="connsiteX85" fmla="*/ 108733 w 337212"/>
                  <a:gd name="connsiteY85" fmla="*/ 148518 h 309563"/>
                  <a:gd name="connsiteX86" fmla="*/ 108733 w 337212"/>
                  <a:gd name="connsiteY86" fmla="*/ 295043 h 309563"/>
                  <a:gd name="connsiteX87" fmla="*/ 94102 w 337212"/>
                  <a:gd name="connsiteY87" fmla="*/ 309563 h 309563"/>
                  <a:gd name="connsiteX88" fmla="*/ 78141 w 337212"/>
                  <a:gd name="connsiteY88" fmla="*/ 295043 h 309563"/>
                  <a:gd name="connsiteX89" fmla="*/ 78141 w 337212"/>
                  <a:gd name="connsiteY89" fmla="*/ 202640 h 309563"/>
                  <a:gd name="connsiteX90" fmla="*/ 66171 w 337212"/>
                  <a:gd name="connsiteY90" fmla="*/ 202640 h 309563"/>
                  <a:gd name="connsiteX91" fmla="*/ 66171 w 337212"/>
                  <a:gd name="connsiteY91" fmla="*/ 295043 h 309563"/>
                  <a:gd name="connsiteX92" fmla="*/ 50210 w 337212"/>
                  <a:gd name="connsiteY92" fmla="*/ 309563 h 309563"/>
                  <a:gd name="connsiteX93" fmla="*/ 35579 w 337212"/>
                  <a:gd name="connsiteY93" fmla="*/ 295043 h 309563"/>
                  <a:gd name="connsiteX94" fmla="*/ 35579 w 337212"/>
                  <a:gd name="connsiteY94" fmla="*/ 148518 h 309563"/>
                  <a:gd name="connsiteX95" fmla="*/ 24938 w 337212"/>
                  <a:gd name="connsiteY95" fmla="*/ 177559 h 309563"/>
                  <a:gd name="connsiteX96" fmla="*/ 8978 w 337212"/>
                  <a:gd name="connsiteY96" fmla="*/ 185479 h 309563"/>
                  <a:gd name="connsiteX97" fmla="*/ 997 w 337212"/>
                  <a:gd name="connsiteY97" fmla="*/ 169638 h 309563"/>
                  <a:gd name="connsiteX98" fmla="*/ 32919 w 337212"/>
                  <a:gd name="connsiteY98" fmla="*/ 74595 h 309563"/>
                  <a:gd name="connsiteX99" fmla="*/ 46220 w 337212"/>
                  <a:gd name="connsiteY99" fmla="*/ 66675 h 309563"/>
                  <a:gd name="connsiteX100" fmla="*/ 289643 w 337212"/>
                  <a:gd name="connsiteY100" fmla="*/ 49213 h 309563"/>
                  <a:gd name="connsiteX101" fmla="*/ 309487 w 337212"/>
                  <a:gd name="connsiteY101" fmla="*/ 68263 h 309563"/>
                  <a:gd name="connsiteX102" fmla="*/ 289643 w 337212"/>
                  <a:gd name="connsiteY102" fmla="*/ 87313 h 309563"/>
                  <a:gd name="connsiteX103" fmla="*/ 269799 w 337212"/>
                  <a:gd name="connsiteY103" fmla="*/ 68263 h 309563"/>
                  <a:gd name="connsiteX104" fmla="*/ 271122 w 337212"/>
                  <a:gd name="connsiteY104" fmla="*/ 68263 h 309563"/>
                  <a:gd name="connsiteX105" fmla="*/ 272445 w 337212"/>
                  <a:gd name="connsiteY105" fmla="*/ 59373 h 309563"/>
                  <a:gd name="connsiteX106" fmla="*/ 289643 w 337212"/>
                  <a:gd name="connsiteY106" fmla="*/ 49213 h 309563"/>
                  <a:gd name="connsiteX107" fmla="*/ 244544 w 337212"/>
                  <a:gd name="connsiteY107" fmla="*/ 33338 h 309563"/>
                  <a:gd name="connsiteX108" fmla="*/ 266625 w 337212"/>
                  <a:gd name="connsiteY108" fmla="*/ 55699 h 309563"/>
                  <a:gd name="connsiteX109" fmla="*/ 244544 w 337212"/>
                  <a:gd name="connsiteY109" fmla="*/ 79376 h 309563"/>
                  <a:gd name="connsiteX110" fmla="*/ 223762 w 337212"/>
                  <a:gd name="connsiteY110" fmla="*/ 63592 h 309563"/>
                  <a:gd name="connsiteX111" fmla="*/ 226360 w 337212"/>
                  <a:gd name="connsiteY111" fmla="*/ 49123 h 309563"/>
                  <a:gd name="connsiteX112" fmla="*/ 226360 w 337212"/>
                  <a:gd name="connsiteY112" fmla="*/ 43861 h 309563"/>
                  <a:gd name="connsiteX113" fmla="*/ 244544 w 337212"/>
                  <a:gd name="connsiteY113" fmla="*/ 33338 h 309563"/>
                  <a:gd name="connsiteX114" fmla="*/ 192806 w 337212"/>
                  <a:gd name="connsiteY114" fmla="*/ 23813 h 309563"/>
                  <a:gd name="connsiteX115" fmla="*/ 217412 w 337212"/>
                  <a:gd name="connsiteY115" fmla="*/ 48420 h 309563"/>
                  <a:gd name="connsiteX116" fmla="*/ 192806 w 337212"/>
                  <a:gd name="connsiteY116" fmla="*/ 73026 h 309563"/>
                  <a:gd name="connsiteX117" fmla="*/ 168199 w 337212"/>
                  <a:gd name="connsiteY117" fmla="*/ 51010 h 309563"/>
                  <a:gd name="connsiteX118" fmla="*/ 170789 w 337212"/>
                  <a:gd name="connsiteY118" fmla="*/ 39354 h 309563"/>
                  <a:gd name="connsiteX119" fmla="*/ 170789 w 337212"/>
                  <a:gd name="connsiteY119" fmla="*/ 38059 h 309563"/>
                  <a:gd name="connsiteX120" fmla="*/ 192806 w 337212"/>
                  <a:gd name="connsiteY120" fmla="*/ 23813 h 309563"/>
                  <a:gd name="connsiteX121" fmla="*/ 133275 w 337212"/>
                  <a:gd name="connsiteY121" fmla="*/ 12700 h 309563"/>
                  <a:gd name="connsiteX122" fmla="*/ 160262 w 337212"/>
                  <a:gd name="connsiteY122" fmla="*/ 39029 h 309563"/>
                  <a:gd name="connsiteX123" fmla="*/ 133275 w 337212"/>
                  <a:gd name="connsiteY123" fmla="*/ 66675 h 309563"/>
                  <a:gd name="connsiteX124" fmla="*/ 106287 w 337212"/>
                  <a:gd name="connsiteY124" fmla="*/ 48245 h 309563"/>
                  <a:gd name="connsiteX125" fmla="*/ 111685 w 337212"/>
                  <a:gd name="connsiteY125" fmla="*/ 29814 h 309563"/>
                  <a:gd name="connsiteX126" fmla="*/ 110335 w 337212"/>
                  <a:gd name="connsiteY126" fmla="*/ 23232 h 309563"/>
                  <a:gd name="connsiteX127" fmla="*/ 133275 w 337212"/>
                  <a:gd name="connsiteY127" fmla="*/ 12700 h 309563"/>
                  <a:gd name="connsiteX128" fmla="*/ 72809 w 337212"/>
                  <a:gd name="connsiteY128" fmla="*/ 0 h 309563"/>
                  <a:gd name="connsiteX129" fmla="*/ 101525 w 337212"/>
                  <a:gd name="connsiteY129" fmla="*/ 30163 h 309563"/>
                  <a:gd name="connsiteX130" fmla="*/ 72809 w 337212"/>
                  <a:gd name="connsiteY130" fmla="*/ 60325 h 309563"/>
                  <a:gd name="connsiteX131" fmla="*/ 42787 w 337212"/>
                  <a:gd name="connsiteY131" fmla="*/ 30163 h 309563"/>
                  <a:gd name="connsiteX132" fmla="*/ 72809 w 337212"/>
                  <a:gd name="connsiteY132" fmla="*/ 0 h 30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337212" h="309563">
                    <a:moveTo>
                      <a:pt x="117399" y="192088"/>
                    </a:moveTo>
                    <a:cubicBezTo>
                      <a:pt x="121632" y="194720"/>
                      <a:pt x="125866" y="196036"/>
                      <a:pt x="130099" y="196036"/>
                    </a:cubicBezTo>
                    <a:cubicBezTo>
                      <a:pt x="130099" y="196036"/>
                      <a:pt x="130099" y="196036"/>
                      <a:pt x="130099" y="278941"/>
                    </a:cubicBezTo>
                    <a:cubicBezTo>
                      <a:pt x="130099" y="285521"/>
                      <a:pt x="124455" y="290785"/>
                      <a:pt x="117399" y="292101"/>
                    </a:cubicBezTo>
                    <a:close/>
                    <a:moveTo>
                      <a:pt x="176137" y="187325"/>
                    </a:moveTo>
                    <a:cubicBezTo>
                      <a:pt x="179841" y="189956"/>
                      <a:pt x="183546" y="191271"/>
                      <a:pt x="187250" y="191271"/>
                    </a:cubicBezTo>
                    <a:cubicBezTo>
                      <a:pt x="187250" y="191271"/>
                      <a:pt x="187250" y="191271"/>
                      <a:pt x="187250" y="267562"/>
                    </a:cubicBezTo>
                    <a:cubicBezTo>
                      <a:pt x="187250" y="274139"/>
                      <a:pt x="182311" y="279400"/>
                      <a:pt x="176137" y="279400"/>
                    </a:cubicBezTo>
                    <a:cubicBezTo>
                      <a:pt x="176137" y="279400"/>
                      <a:pt x="176137" y="279400"/>
                      <a:pt x="176137" y="187325"/>
                    </a:cubicBezTo>
                    <a:close/>
                    <a:moveTo>
                      <a:pt x="231699" y="180975"/>
                    </a:moveTo>
                    <a:cubicBezTo>
                      <a:pt x="233967" y="183646"/>
                      <a:pt x="236235" y="183646"/>
                      <a:pt x="239637" y="184982"/>
                    </a:cubicBezTo>
                    <a:cubicBezTo>
                      <a:pt x="239637" y="184982"/>
                      <a:pt x="239637" y="184982"/>
                      <a:pt x="239637" y="254429"/>
                    </a:cubicBezTo>
                    <a:cubicBezTo>
                      <a:pt x="239637" y="259771"/>
                      <a:pt x="236235" y="263778"/>
                      <a:pt x="231699" y="265113"/>
                    </a:cubicBezTo>
                    <a:close/>
                    <a:moveTo>
                      <a:pt x="277737" y="177800"/>
                    </a:moveTo>
                    <a:cubicBezTo>
                      <a:pt x="280458" y="179099"/>
                      <a:pt x="283180" y="180398"/>
                      <a:pt x="287262" y="180398"/>
                    </a:cubicBezTo>
                    <a:cubicBezTo>
                      <a:pt x="287262" y="180398"/>
                      <a:pt x="287262" y="180398"/>
                      <a:pt x="287262" y="238847"/>
                    </a:cubicBezTo>
                    <a:cubicBezTo>
                      <a:pt x="287262" y="244043"/>
                      <a:pt x="283180" y="247939"/>
                      <a:pt x="277737" y="249238"/>
                    </a:cubicBezTo>
                    <a:close/>
                    <a:moveTo>
                      <a:pt x="280912" y="92075"/>
                    </a:moveTo>
                    <a:cubicBezTo>
                      <a:pt x="282241" y="92075"/>
                      <a:pt x="306164" y="92075"/>
                      <a:pt x="307493" y="92075"/>
                    </a:cubicBezTo>
                    <a:cubicBezTo>
                      <a:pt x="311481" y="92075"/>
                      <a:pt x="314139" y="94694"/>
                      <a:pt x="315468" y="97314"/>
                    </a:cubicBezTo>
                    <a:cubicBezTo>
                      <a:pt x="315468" y="97314"/>
                      <a:pt x="315468" y="97314"/>
                      <a:pt x="336733" y="158869"/>
                    </a:cubicBezTo>
                    <a:cubicBezTo>
                      <a:pt x="338062" y="162798"/>
                      <a:pt x="336733" y="168037"/>
                      <a:pt x="331417" y="169347"/>
                    </a:cubicBezTo>
                    <a:cubicBezTo>
                      <a:pt x="327430" y="170657"/>
                      <a:pt x="322113" y="168037"/>
                      <a:pt x="320784" y="164108"/>
                    </a:cubicBezTo>
                    <a:cubicBezTo>
                      <a:pt x="320784" y="164108"/>
                      <a:pt x="320784" y="164108"/>
                      <a:pt x="314139" y="145772"/>
                    </a:cubicBezTo>
                    <a:cubicBezTo>
                      <a:pt x="314139" y="145772"/>
                      <a:pt x="314139" y="145772"/>
                      <a:pt x="314139" y="238761"/>
                    </a:cubicBezTo>
                    <a:cubicBezTo>
                      <a:pt x="314139" y="243999"/>
                      <a:pt x="310152" y="249238"/>
                      <a:pt x="304835" y="249238"/>
                    </a:cubicBezTo>
                    <a:cubicBezTo>
                      <a:pt x="299519" y="249238"/>
                      <a:pt x="294203" y="243999"/>
                      <a:pt x="294203" y="238761"/>
                    </a:cubicBezTo>
                    <a:cubicBezTo>
                      <a:pt x="294203" y="238761"/>
                      <a:pt x="294203" y="238761"/>
                      <a:pt x="294203" y="179824"/>
                    </a:cubicBezTo>
                    <a:cubicBezTo>
                      <a:pt x="294203" y="179824"/>
                      <a:pt x="294203" y="179824"/>
                      <a:pt x="288886" y="179824"/>
                    </a:cubicBezTo>
                    <a:cubicBezTo>
                      <a:pt x="291545" y="179824"/>
                      <a:pt x="292874" y="179824"/>
                      <a:pt x="294203" y="178515"/>
                    </a:cubicBezTo>
                    <a:cubicBezTo>
                      <a:pt x="302177" y="175895"/>
                      <a:pt x="307493" y="166727"/>
                      <a:pt x="304835" y="157560"/>
                    </a:cubicBezTo>
                    <a:cubicBezTo>
                      <a:pt x="304835" y="157560"/>
                      <a:pt x="304835" y="157560"/>
                      <a:pt x="280912" y="92075"/>
                    </a:cubicBezTo>
                    <a:close/>
                    <a:moveTo>
                      <a:pt x="231699" y="82550"/>
                    </a:moveTo>
                    <a:cubicBezTo>
                      <a:pt x="235715" y="82550"/>
                      <a:pt x="239730" y="82550"/>
                      <a:pt x="243745" y="82550"/>
                    </a:cubicBezTo>
                    <a:cubicBezTo>
                      <a:pt x="253115" y="82550"/>
                      <a:pt x="262484" y="82550"/>
                      <a:pt x="262484" y="82550"/>
                    </a:cubicBezTo>
                    <a:cubicBezTo>
                      <a:pt x="267838" y="82550"/>
                      <a:pt x="271854" y="85177"/>
                      <a:pt x="273192" y="89117"/>
                    </a:cubicBezTo>
                    <a:cubicBezTo>
                      <a:pt x="273192" y="89117"/>
                      <a:pt x="273192" y="89117"/>
                      <a:pt x="297285" y="160041"/>
                    </a:cubicBezTo>
                    <a:cubicBezTo>
                      <a:pt x="299962" y="165294"/>
                      <a:pt x="297285" y="170548"/>
                      <a:pt x="291931" y="171861"/>
                    </a:cubicBezTo>
                    <a:cubicBezTo>
                      <a:pt x="286577" y="174488"/>
                      <a:pt x="281223" y="170548"/>
                      <a:pt x="279885" y="166608"/>
                    </a:cubicBezTo>
                    <a:cubicBezTo>
                      <a:pt x="279885" y="166608"/>
                      <a:pt x="279885" y="166608"/>
                      <a:pt x="271854" y="144280"/>
                    </a:cubicBezTo>
                    <a:cubicBezTo>
                      <a:pt x="271854" y="144280"/>
                      <a:pt x="271854" y="144280"/>
                      <a:pt x="271854" y="253292"/>
                    </a:cubicBezTo>
                    <a:cubicBezTo>
                      <a:pt x="271854" y="259859"/>
                      <a:pt x="266500" y="265113"/>
                      <a:pt x="259807" y="265113"/>
                    </a:cubicBezTo>
                    <a:cubicBezTo>
                      <a:pt x="253115" y="265113"/>
                      <a:pt x="247761" y="259859"/>
                      <a:pt x="247761" y="253292"/>
                    </a:cubicBezTo>
                    <a:cubicBezTo>
                      <a:pt x="247761" y="253292"/>
                      <a:pt x="247761" y="253292"/>
                      <a:pt x="247761" y="183682"/>
                    </a:cubicBezTo>
                    <a:cubicBezTo>
                      <a:pt x="257130" y="179742"/>
                      <a:pt x="262484" y="169235"/>
                      <a:pt x="258469" y="160041"/>
                    </a:cubicBezTo>
                    <a:cubicBezTo>
                      <a:pt x="258469" y="160041"/>
                      <a:pt x="258469" y="160041"/>
                      <a:pt x="231699" y="82550"/>
                    </a:cubicBezTo>
                    <a:close/>
                    <a:moveTo>
                      <a:pt x="177724" y="77788"/>
                    </a:moveTo>
                    <a:cubicBezTo>
                      <a:pt x="177724" y="77788"/>
                      <a:pt x="213196" y="77788"/>
                      <a:pt x="214510" y="77788"/>
                    </a:cubicBezTo>
                    <a:cubicBezTo>
                      <a:pt x="219765" y="77788"/>
                      <a:pt x="223707" y="80406"/>
                      <a:pt x="225021" y="85643"/>
                    </a:cubicBezTo>
                    <a:cubicBezTo>
                      <a:pt x="225021" y="85643"/>
                      <a:pt x="225021" y="85643"/>
                      <a:pt x="252610" y="162884"/>
                    </a:cubicBezTo>
                    <a:cubicBezTo>
                      <a:pt x="253924" y="168121"/>
                      <a:pt x="251296" y="174667"/>
                      <a:pt x="246041" y="175976"/>
                    </a:cubicBezTo>
                    <a:cubicBezTo>
                      <a:pt x="239472" y="178595"/>
                      <a:pt x="234217" y="175976"/>
                      <a:pt x="231590" y="169430"/>
                    </a:cubicBezTo>
                    <a:cubicBezTo>
                      <a:pt x="231590" y="169430"/>
                      <a:pt x="231590" y="169430"/>
                      <a:pt x="223707" y="145865"/>
                    </a:cubicBezTo>
                    <a:cubicBezTo>
                      <a:pt x="223707" y="145865"/>
                      <a:pt x="223707" y="145865"/>
                      <a:pt x="223707" y="266309"/>
                    </a:cubicBezTo>
                    <a:cubicBezTo>
                      <a:pt x="223707" y="272855"/>
                      <a:pt x="218452" y="279401"/>
                      <a:pt x="210569" y="279401"/>
                    </a:cubicBezTo>
                    <a:cubicBezTo>
                      <a:pt x="204000" y="279401"/>
                      <a:pt x="198745" y="272855"/>
                      <a:pt x="198745" y="266309"/>
                    </a:cubicBezTo>
                    <a:cubicBezTo>
                      <a:pt x="198745" y="266309"/>
                      <a:pt x="198745" y="266309"/>
                      <a:pt x="198745" y="189068"/>
                    </a:cubicBezTo>
                    <a:cubicBezTo>
                      <a:pt x="198745" y="189068"/>
                      <a:pt x="198745" y="189068"/>
                      <a:pt x="197759" y="189068"/>
                    </a:cubicBezTo>
                    <a:lnTo>
                      <a:pt x="194803" y="189068"/>
                    </a:lnTo>
                    <a:cubicBezTo>
                      <a:pt x="200059" y="187759"/>
                      <a:pt x="204000" y="183831"/>
                      <a:pt x="206628" y="178595"/>
                    </a:cubicBezTo>
                    <a:cubicBezTo>
                      <a:pt x="209255" y="173358"/>
                      <a:pt x="209255" y="168121"/>
                      <a:pt x="206628" y="162884"/>
                    </a:cubicBezTo>
                    <a:cubicBezTo>
                      <a:pt x="206628" y="162884"/>
                      <a:pt x="206628" y="162884"/>
                      <a:pt x="177724" y="79097"/>
                    </a:cubicBezTo>
                    <a:cubicBezTo>
                      <a:pt x="177724" y="79097"/>
                      <a:pt x="177724" y="77788"/>
                      <a:pt x="177724" y="77788"/>
                    </a:cubicBezTo>
                    <a:close/>
                    <a:moveTo>
                      <a:pt x="120574" y="73025"/>
                    </a:moveTo>
                    <a:cubicBezTo>
                      <a:pt x="120574" y="73025"/>
                      <a:pt x="157008" y="73025"/>
                      <a:pt x="157008" y="73025"/>
                    </a:cubicBezTo>
                    <a:cubicBezTo>
                      <a:pt x="162213" y="73025"/>
                      <a:pt x="167418" y="75668"/>
                      <a:pt x="168720" y="80953"/>
                    </a:cubicBezTo>
                    <a:cubicBezTo>
                      <a:pt x="168720" y="80953"/>
                      <a:pt x="168720" y="80953"/>
                      <a:pt x="197347" y="166840"/>
                    </a:cubicBezTo>
                    <a:cubicBezTo>
                      <a:pt x="199949" y="172125"/>
                      <a:pt x="197347" y="178732"/>
                      <a:pt x="190840" y="181375"/>
                    </a:cubicBezTo>
                    <a:cubicBezTo>
                      <a:pt x="184334" y="184017"/>
                      <a:pt x="177828" y="180053"/>
                      <a:pt x="176527" y="173447"/>
                    </a:cubicBezTo>
                    <a:lnTo>
                      <a:pt x="167418" y="148341"/>
                    </a:lnTo>
                    <a:cubicBezTo>
                      <a:pt x="167418" y="148341"/>
                      <a:pt x="167418" y="148341"/>
                      <a:pt x="167418" y="279153"/>
                    </a:cubicBezTo>
                    <a:cubicBezTo>
                      <a:pt x="167418" y="287081"/>
                      <a:pt x="160912" y="293688"/>
                      <a:pt x="153105" y="293688"/>
                    </a:cubicBezTo>
                    <a:cubicBezTo>
                      <a:pt x="145297" y="293688"/>
                      <a:pt x="140093" y="287081"/>
                      <a:pt x="140093" y="279153"/>
                    </a:cubicBezTo>
                    <a:cubicBezTo>
                      <a:pt x="140093" y="279153"/>
                      <a:pt x="140093" y="279153"/>
                      <a:pt x="140093" y="195909"/>
                    </a:cubicBezTo>
                    <a:cubicBezTo>
                      <a:pt x="140093" y="195909"/>
                      <a:pt x="140093" y="195909"/>
                      <a:pt x="133586" y="195909"/>
                    </a:cubicBezTo>
                    <a:cubicBezTo>
                      <a:pt x="134888" y="195909"/>
                      <a:pt x="136189" y="195909"/>
                      <a:pt x="138791" y="194588"/>
                    </a:cubicBezTo>
                    <a:cubicBezTo>
                      <a:pt x="150502" y="190624"/>
                      <a:pt x="155707" y="177411"/>
                      <a:pt x="151804" y="166840"/>
                    </a:cubicBezTo>
                    <a:cubicBezTo>
                      <a:pt x="151804" y="166840"/>
                      <a:pt x="151804" y="166840"/>
                      <a:pt x="120574" y="73025"/>
                    </a:cubicBezTo>
                    <a:close/>
                    <a:moveTo>
                      <a:pt x="46220" y="66675"/>
                    </a:moveTo>
                    <a:cubicBezTo>
                      <a:pt x="47550" y="66675"/>
                      <a:pt x="59520" y="66675"/>
                      <a:pt x="72821" y="66675"/>
                    </a:cubicBezTo>
                    <a:cubicBezTo>
                      <a:pt x="84792" y="66675"/>
                      <a:pt x="96762" y="66675"/>
                      <a:pt x="98092" y="66675"/>
                    </a:cubicBezTo>
                    <a:cubicBezTo>
                      <a:pt x="103413" y="66675"/>
                      <a:pt x="108733" y="69315"/>
                      <a:pt x="111393" y="74595"/>
                    </a:cubicBezTo>
                    <a:cubicBezTo>
                      <a:pt x="111393" y="74595"/>
                      <a:pt x="111393" y="74595"/>
                      <a:pt x="143315" y="169638"/>
                    </a:cubicBezTo>
                    <a:cubicBezTo>
                      <a:pt x="145975" y="176239"/>
                      <a:pt x="143315" y="184159"/>
                      <a:pt x="135334" y="185479"/>
                    </a:cubicBezTo>
                    <a:cubicBezTo>
                      <a:pt x="128684" y="188119"/>
                      <a:pt x="122034" y="184159"/>
                      <a:pt x="119374" y="177559"/>
                    </a:cubicBezTo>
                    <a:cubicBezTo>
                      <a:pt x="119374" y="177559"/>
                      <a:pt x="119374" y="177559"/>
                      <a:pt x="108733" y="148518"/>
                    </a:cubicBezTo>
                    <a:cubicBezTo>
                      <a:pt x="108733" y="148518"/>
                      <a:pt x="108733" y="148518"/>
                      <a:pt x="108733" y="295043"/>
                    </a:cubicBezTo>
                    <a:cubicBezTo>
                      <a:pt x="108733" y="302963"/>
                      <a:pt x="102083" y="309563"/>
                      <a:pt x="94102" y="309563"/>
                    </a:cubicBezTo>
                    <a:cubicBezTo>
                      <a:pt x="84792" y="309563"/>
                      <a:pt x="78141" y="302963"/>
                      <a:pt x="78141" y="295043"/>
                    </a:cubicBezTo>
                    <a:cubicBezTo>
                      <a:pt x="78141" y="295043"/>
                      <a:pt x="78141" y="295043"/>
                      <a:pt x="78141" y="202640"/>
                    </a:cubicBezTo>
                    <a:cubicBezTo>
                      <a:pt x="78141" y="202640"/>
                      <a:pt x="78141" y="202640"/>
                      <a:pt x="66171" y="202640"/>
                    </a:cubicBezTo>
                    <a:cubicBezTo>
                      <a:pt x="66171" y="202640"/>
                      <a:pt x="66171" y="202640"/>
                      <a:pt x="66171" y="295043"/>
                    </a:cubicBezTo>
                    <a:cubicBezTo>
                      <a:pt x="66171" y="302963"/>
                      <a:pt x="59520" y="309563"/>
                      <a:pt x="50210" y="309563"/>
                    </a:cubicBezTo>
                    <a:cubicBezTo>
                      <a:pt x="42229" y="309563"/>
                      <a:pt x="35579" y="302963"/>
                      <a:pt x="35579" y="295043"/>
                    </a:cubicBezTo>
                    <a:cubicBezTo>
                      <a:pt x="35579" y="295043"/>
                      <a:pt x="35579" y="295043"/>
                      <a:pt x="35579" y="148518"/>
                    </a:cubicBezTo>
                    <a:cubicBezTo>
                      <a:pt x="35579" y="148518"/>
                      <a:pt x="35579" y="148518"/>
                      <a:pt x="24938" y="177559"/>
                    </a:cubicBezTo>
                    <a:cubicBezTo>
                      <a:pt x="22278" y="184159"/>
                      <a:pt x="15628" y="188119"/>
                      <a:pt x="8978" y="185479"/>
                    </a:cubicBezTo>
                    <a:cubicBezTo>
                      <a:pt x="997" y="184159"/>
                      <a:pt x="-1663" y="176239"/>
                      <a:pt x="997" y="169638"/>
                    </a:cubicBezTo>
                    <a:cubicBezTo>
                      <a:pt x="997" y="169638"/>
                      <a:pt x="997" y="169638"/>
                      <a:pt x="32919" y="74595"/>
                    </a:cubicBezTo>
                    <a:cubicBezTo>
                      <a:pt x="35579" y="69315"/>
                      <a:pt x="40899" y="66675"/>
                      <a:pt x="46220" y="66675"/>
                    </a:cubicBezTo>
                    <a:close/>
                    <a:moveTo>
                      <a:pt x="289643" y="49213"/>
                    </a:moveTo>
                    <a:cubicBezTo>
                      <a:pt x="301549" y="49213"/>
                      <a:pt x="309487" y="58103"/>
                      <a:pt x="309487" y="68263"/>
                    </a:cubicBezTo>
                    <a:cubicBezTo>
                      <a:pt x="309487" y="79693"/>
                      <a:pt x="300227" y="87313"/>
                      <a:pt x="289643" y="87313"/>
                    </a:cubicBezTo>
                    <a:cubicBezTo>
                      <a:pt x="280383" y="87313"/>
                      <a:pt x="269799" y="79693"/>
                      <a:pt x="269799" y="68263"/>
                    </a:cubicBezTo>
                    <a:cubicBezTo>
                      <a:pt x="269799" y="68263"/>
                      <a:pt x="271122" y="68263"/>
                      <a:pt x="271122" y="68263"/>
                    </a:cubicBezTo>
                    <a:cubicBezTo>
                      <a:pt x="271122" y="65723"/>
                      <a:pt x="272445" y="63183"/>
                      <a:pt x="272445" y="59373"/>
                    </a:cubicBezTo>
                    <a:cubicBezTo>
                      <a:pt x="276414" y="54293"/>
                      <a:pt x="283028" y="49213"/>
                      <a:pt x="289643" y="49213"/>
                    </a:cubicBezTo>
                    <a:close/>
                    <a:moveTo>
                      <a:pt x="244544" y="33338"/>
                    </a:moveTo>
                    <a:cubicBezTo>
                      <a:pt x="257533" y="33338"/>
                      <a:pt x="266625" y="43861"/>
                      <a:pt x="266625" y="55699"/>
                    </a:cubicBezTo>
                    <a:cubicBezTo>
                      <a:pt x="266625" y="68853"/>
                      <a:pt x="256234" y="79376"/>
                      <a:pt x="244544" y="79376"/>
                    </a:cubicBezTo>
                    <a:cubicBezTo>
                      <a:pt x="235452" y="79376"/>
                      <a:pt x="226360" y="72799"/>
                      <a:pt x="223762" y="63592"/>
                    </a:cubicBezTo>
                    <a:cubicBezTo>
                      <a:pt x="225061" y="59645"/>
                      <a:pt x="226360" y="54384"/>
                      <a:pt x="226360" y="49123"/>
                    </a:cubicBezTo>
                    <a:cubicBezTo>
                      <a:pt x="226360" y="47807"/>
                      <a:pt x="226360" y="46492"/>
                      <a:pt x="226360" y="43861"/>
                    </a:cubicBezTo>
                    <a:cubicBezTo>
                      <a:pt x="230256" y="37284"/>
                      <a:pt x="236751" y="33338"/>
                      <a:pt x="244544" y="33338"/>
                    </a:cubicBezTo>
                    <a:close/>
                    <a:moveTo>
                      <a:pt x="192806" y="23813"/>
                    </a:moveTo>
                    <a:cubicBezTo>
                      <a:pt x="205756" y="23813"/>
                      <a:pt x="217412" y="35469"/>
                      <a:pt x="217412" y="48420"/>
                    </a:cubicBezTo>
                    <a:cubicBezTo>
                      <a:pt x="217412" y="62665"/>
                      <a:pt x="205756" y="73026"/>
                      <a:pt x="192806" y="73026"/>
                    </a:cubicBezTo>
                    <a:cubicBezTo>
                      <a:pt x="179855" y="73026"/>
                      <a:pt x="169494" y="63961"/>
                      <a:pt x="168199" y="51010"/>
                    </a:cubicBezTo>
                    <a:cubicBezTo>
                      <a:pt x="169494" y="48420"/>
                      <a:pt x="170789" y="44534"/>
                      <a:pt x="170789" y="39354"/>
                    </a:cubicBezTo>
                    <a:cubicBezTo>
                      <a:pt x="170789" y="39354"/>
                      <a:pt x="170789" y="39354"/>
                      <a:pt x="170789" y="38059"/>
                    </a:cubicBezTo>
                    <a:cubicBezTo>
                      <a:pt x="174674" y="30288"/>
                      <a:pt x="182445" y="23813"/>
                      <a:pt x="192806" y="23813"/>
                    </a:cubicBezTo>
                    <a:close/>
                    <a:moveTo>
                      <a:pt x="133275" y="12700"/>
                    </a:moveTo>
                    <a:cubicBezTo>
                      <a:pt x="148118" y="12700"/>
                      <a:pt x="160262" y="24548"/>
                      <a:pt x="160262" y="39029"/>
                    </a:cubicBezTo>
                    <a:cubicBezTo>
                      <a:pt x="160262" y="54827"/>
                      <a:pt x="148118" y="66675"/>
                      <a:pt x="133275" y="66675"/>
                    </a:cubicBezTo>
                    <a:cubicBezTo>
                      <a:pt x="121130" y="66675"/>
                      <a:pt x="110335" y="60093"/>
                      <a:pt x="106287" y="48245"/>
                    </a:cubicBezTo>
                    <a:cubicBezTo>
                      <a:pt x="108986" y="42979"/>
                      <a:pt x="111685" y="36396"/>
                      <a:pt x="111685" y="29814"/>
                    </a:cubicBezTo>
                    <a:cubicBezTo>
                      <a:pt x="111685" y="27181"/>
                      <a:pt x="110335" y="25865"/>
                      <a:pt x="110335" y="23232"/>
                    </a:cubicBezTo>
                    <a:cubicBezTo>
                      <a:pt x="115733" y="16649"/>
                      <a:pt x="123829" y="12700"/>
                      <a:pt x="133275" y="12700"/>
                    </a:cubicBezTo>
                    <a:close/>
                    <a:moveTo>
                      <a:pt x="72809" y="0"/>
                    </a:moveTo>
                    <a:cubicBezTo>
                      <a:pt x="88472" y="0"/>
                      <a:pt x="101525" y="14426"/>
                      <a:pt x="101525" y="30163"/>
                    </a:cubicBezTo>
                    <a:cubicBezTo>
                      <a:pt x="101525" y="47211"/>
                      <a:pt x="87167" y="60325"/>
                      <a:pt x="72809" y="60325"/>
                    </a:cubicBezTo>
                    <a:cubicBezTo>
                      <a:pt x="57145" y="60325"/>
                      <a:pt x="42787" y="47211"/>
                      <a:pt x="42787" y="30163"/>
                    </a:cubicBezTo>
                    <a:cubicBezTo>
                      <a:pt x="42787" y="14426"/>
                      <a:pt x="55840" y="0"/>
                      <a:pt x="728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30" name="图片 29" descr="图片包含 照片, 游戏机, 房间, 钟表&#10;&#10;描述已自动生成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7976096" y="1804534"/>
              <a:ext cx="2939436" cy="37205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2" name="TextBox 76"/>
          <p:cNvSpPr txBox="1"/>
          <p:nvPr/>
        </p:nvSpPr>
        <p:spPr>
          <a:xfrm>
            <a:off x="1589691" y="1395352"/>
            <a:ext cx="5329815" cy="4285276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外部沟通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与老师、助教之间的沟通方式包括：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课堂评审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线下面谈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线上微信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与用户之间的沟通方式包括：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线下面谈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线上微信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配置管理工具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2659" y="1176758"/>
            <a:ext cx="1097280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地址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https://github.com/Community-Group-Purchase/Community-Group-Purchase_Project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213" y="1751526"/>
            <a:ext cx="9700525" cy="35760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65" y="2849071"/>
            <a:ext cx="8956431" cy="329383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配置管理工具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44" y="1167164"/>
            <a:ext cx="8356209" cy="2628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4400" y="3978769"/>
            <a:ext cx="10363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项目库声明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该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git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库为选题“社区团购”的“软件需求分析原理与实践”课程第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小组在项目过程中进行版本控制管理的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git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仓库。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项目文件结构说明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1.1 [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Cx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文件夹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项目所要遵循，参考的文件，通过文件名称与作用分类在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Cx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开始的各个文件夹中。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包括会议纪要，绩效评估等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.....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1.2 [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Sx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文件夹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项目过程中实际产生的过程文档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包括项目计划，需求文档等等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.....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会议记录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26" y="1289160"/>
            <a:ext cx="7299899" cy="440885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会议记录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4002" y="1176758"/>
            <a:ext cx="7124752" cy="490541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绩效评价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4698" y="1268695"/>
            <a:ext cx="5584420" cy="40115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13" y="2955700"/>
            <a:ext cx="6887664" cy="273072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绩效评价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2067987" y="1833688"/>
          <a:ext cx="8127999" cy="22250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工 作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评 分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编写项目计划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张安硕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编写项目计划</a:t>
                      </a:r>
                      <a:r>
                        <a:rPr lang="en-US" altLang="zh-CN" dirty="0"/>
                        <a:t>PPT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8.6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刘书宇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编写甘特图，</a:t>
                      </a:r>
                      <a:r>
                        <a:rPr lang="en-US" altLang="zh-CN" dirty="0"/>
                        <a:t>WBS</a:t>
                      </a:r>
                      <a:r>
                        <a:rPr lang="zh-CN" altLang="en-US" dirty="0"/>
                        <a:t>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8.66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梁泽生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编写项目章程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8.98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谢子文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编写可行性分析报告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8.77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4742" y="2202929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参考资料</a:t>
            </a:r>
            <a:endParaRPr lang="zh-CN" altLang="en-US" sz="6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14742" y="3218592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The Resources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77944" y="4511254"/>
            <a:ext cx="1859132" cy="41406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2C3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第六部分</a:t>
            </a:r>
            <a:endParaRPr lang="zh-CN" altLang="en-US" spc="3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参考资料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45273" y="1579840"/>
            <a:ext cx="9501454" cy="4197270"/>
            <a:chOff x="1002377" y="1579840"/>
            <a:chExt cx="9844350" cy="4197270"/>
          </a:xfrm>
        </p:grpSpPr>
        <p:grpSp>
          <p:nvGrpSpPr>
            <p:cNvPr id="7" name="组合 6"/>
            <p:cNvGrpSpPr/>
            <p:nvPr/>
          </p:nvGrpSpPr>
          <p:grpSpPr>
            <a:xfrm>
              <a:off x="1002377" y="1579840"/>
              <a:ext cx="9844350" cy="4197270"/>
              <a:chOff x="1410278" y="1447720"/>
              <a:chExt cx="9844350" cy="41972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57358" y="1447720"/>
                <a:ext cx="4197270" cy="4197270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245909" y="1750543"/>
                <a:ext cx="743970" cy="743970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943989" y="3113088"/>
                <a:ext cx="603839" cy="6038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284693" y="4373563"/>
                <a:ext cx="371985" cy="371985"/>
              </a:xfrm>
              <a:prstGeom prst="ellipse">
                <a:avLst/>
              </a:prstGeom>
              <a:solidFill>
                <a:srgbClr val="2C3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856920" y="5220968"/>
                <a:ext cx="265917" cy="2659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410278" y="1538063"/>
                <a:ext cx="3986102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[1]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张海藩，牟永敏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软件工程导论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第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6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版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)[M]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北京：清华大学出版社</a:t>
                </a:r>
                <a:endParaRPr lang="zh-CN" altLang="en-US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[2]GB/T 8567-2006, 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计算机软件文档编制规范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[S].</a:t>
                </a:r>
                <a:endParaRPr lang="en-US" altLang="zh-CN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[3][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美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]</a:t>
                </a:r>
                <a:r>
                  <a:rPr lang="en-US" altLang="zh-CN" dirty="0" err="1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KarlWiegers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en-US" altLang="zh-CN" dirty="0" err="1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JoyBeatty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软件需求（第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版）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[M]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北京：清华大学出版社</a:t>
                </a:r>
                <a:endParaRPr lang="zh-CN" altLang="en-US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[4]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管芳笛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郭丽莹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陈以君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王红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浅谈软件工程面向对象软件需求分析的研究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[J].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电脑编程技巧与维护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,2021(02):22-23+54.</a:t>
                </a:r>
                <a:endParaRPr lang="en-US" altLang="zh-CN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[5]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美国项目管理协会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项目管理知识体系指南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(PMBOK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指南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)(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第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6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版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 [M]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北京：电子工业出版社</a:t>
                </a:r>
                <a:endParaRPr lang="en-US" altLang="zh-CN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pic>
          <p:nvPicPr>
            <p:cNvPr id="25" name="图片 24" descr="卡通人物&#10;&#10;描述已自动生成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6906766" y="1650929"/>
              <a:ext cx="3763972" cy="39466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9553" y="2365771"/>
            <a:ext cx="52629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欢迎指导建议</a:t>
            </a:r>
            <a:endParaRPr lang="en-US" altLang="zh-CN" sz="6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  <a:p>
            <a:r>
              <a:rPr lang="zh-CN" altLang="en-US" sz="60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谢谢欣赏</a:t>
            </a:r>
            <a:endParaRPr lang="zh-CN" altLang="en-US" sz="60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9553" y="4622136"/>
            <a:ext cx="474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Thank You</a:t>
            </a:r>
            <a:endParaRPr lang="zh-CN" altLang="en-US" sz="12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25570" y="1550672"/>
            <a:ext cx="611974" cy="129836"/>
            <a:chOff x="6705601" y="1045030"/>
            <a:chExt cx="611974" cy="129836"/>
          </a:xfrm>
          <a:solidFill>
            <a:srgbClr val="2C3998">
              <a:alpha val="50000"/>
            </a:srgbClr>
          </a:solidFill>
        </p:grpSpPr>
        <p:sp>
          <p:nvSpPr>
            <p:cNvPr id="9" name="椭圆 8"/>
            <p:cNvSpPr/>
            <p:nvPr/>
          </p:nvSpPr>
          <p:spPr>
            <a:xfrm>
              <a:off x="6705601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46670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187739" y="1045030"/>
              <a:ext cx="129836" cy="1298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534" y="2208726"/>
            <a:ext cx="2181514" cy="20085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项目介绍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9" name="TextBox 76"/>
          <p:cNvSpPr txBox="1"/>
          <p:nvPr/>
        </p:nvSpPr>
        <p:spPr>
          <a:xfrm>
            <a:off x="1192763" y="1374821"/>
            <a:ext cx="4634356" cy="5070106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项目名称：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社区团购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项目用途：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社区居民进行社区团购，团长发起团购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任务提出者：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企业助教、杨枨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项目开发者：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G14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小组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团购发起者、团购参与者、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管理员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审批人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杨枨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批准日期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26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最迟完成期限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27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日，最终评审前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6516710" y="715093"/>
            <a:ext cx="4816698" cy="5531771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验收标准：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、本项目采用分阶段提交成果和验收的方法。在得到本阶段成果的确认以后，再开始下一阶段的实施工作。以保证项目始终在实施双方意见一致的前提下进行。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、项目阶段验收将根据双方确认的本阶段实施目标，工作计划和提交的阶段工作完成报告作出结论。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、项目各个阶段的考评的方式将通过课堂评审来执行。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、各个文档都应满足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GB8567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（国标）的相关标准。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功能概述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8575" y="1176758"/>
            <a:ext cx="8197403" cy="4407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TextBox 76"/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外部干系人：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06213" y="1812852"/>
          <a:ext cx="9625910" cy="396240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008677"/>
                <a:gridCol w="1731579"/>
                <a:gridCol w="1836627"/>
                <a:gridCol w="1871642"/>
                <a:gridCol w="3177385"/>
              </a:tblGrid>
              <a:tr h="280105"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</a:rPr>
                        <a:t>姓名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</a:rPr>
                        <a:t>项目角色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</a:rPr>
                        <a:t>职位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</a:rPr>
                        <a:t>对项目的影响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</a:rPr>
                        <a:t>采取的方法和措施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980365"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宋倩雯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用户代表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学生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会使用项目产品的组织或个人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、需要分析用户的使用感受，改进意向等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/>
                      <a:r>
                        <a:rPr lang="en-US" sz="2000" kern="1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、团队要使用用户能接受的表达方式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980365"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solidFill>
                            <a:srgbClr val="333333"/>
                          </a:solidFill>
                          <a:effectLst/>
                        </a:rPr>
                        <a:t>伍思敏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用户代表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学生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会使用项目产品的组织或个人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、需要分析用户的使用感受，改进意向等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/>
                      <a:r>
                        <a:rPr lang="en-US" sz="2000" kern="1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、团队要使用用户能接受的表达方式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980365"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solidFill>
                            <a:srgbClr val="333333"/>
                          </a:solidFill>
                          <a:effectLst/>
                        </a:rPr>
                        <a:t>陈幼安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用户代表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</a:rPr>
                        <a:t>企业员工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会使用项目产品的组织或个人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、需要分析用户的使用感受，改进意向等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ctr"/>
                      <a:r>
                        <a:rPr lang="en-US" sz="2000" kern="1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CN" sz="2000" kern="100" dirty="0">
                          <a:solidFill>
                            <a:srgbClr val="333333"/>
                          </a:solidFill>
                          <a:effectLst/>
                        </a:rPr>
                        <a:t>、团队要使用用户能接受的表达方式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TextBox 76"/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外部干系人：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06213" y="1812852"/>
          <a:ext cx="9625910" cy="400367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96310"/>
                <a:gridCol w="1223889"/>
                <a:gridCol w="1364566"/>
                <a:gridCol w="1575582"/>
                <a:gridCol w="4065563"/>
              </a:tblGrid>
              <a:tr h="280105"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</a:rPr>
                        <a:t>姓名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项目角色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</a:rPr>
                        <a:t>职位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</a:rPr>
                        <a:t>对项目的影响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采取的方法和措施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980365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陈炜舜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用户代表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企业员工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会使用项目产品的组织或个人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、需要分析用户的使用感受，改进意向等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l"/>
                      <a:r>
                        <a:rPr 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、团队要使用用户能接受的表达方式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9803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提出需求的不知名老板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客户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企业</a:t>
                      </a:r>
                      <a:r>
                        <a:rPr lang="zh-CN" altLang="en-US" sz="1800" kern="100" dirty="0">
                          <a:effectLst/>
                        </a:rPr>
                        <a:t>老板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项目最终成果的需求者和使用者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  <a:r>
                        <a:rPr lang="zh-CN" alt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、要尊重，积极沟通需求</a:t>
                      </a:r>
                      <a:endParaRPr lang="en-US" altLang="zh-CN" sz="1800" kern="100" dirty="0">
                        <a:solidFill>
                          <a:srgbClr val="333333"/>
                        </a:solidFill>
                        <a:effectLst/>
                      </a:endParaRPr>
                    </a:p>
                    <a:p>
                      <a:pPr algn="l"/>
                      <a:r>
                        <a:rPr lang="en-US" alt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CN" alt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、其提出的需求，要仔细聆听、记录 </a:t>
                      </a:r>
                      <a:endParaRPr lang="zh-CN" altLang="en-US" sz="1800" kern="100" dirty="0">
                        <a:solidFill>
                          <a:srgbClr val="333333"/>
                        </a:solidFill>
                        <a:effectLst/>
                      </a:endParaRPr>
                    </a:p>
                    <a:p>
                      <a:pPr algn="l"/>
                      <a:r>
                        <a:rPr lang="en-US" alt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  <a:r>
                        <a:rPr lang="zh-CN" alt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、需要分析用户的使用感受、改进意向等</a:t>
                      </a:r>
                      <a:endParaRPr lang="en-US" altLang="zh-CN" sz="1800" kern="100" dirty="0">
                        <a:solidFill>
                          <a:srgbClr val="333333"/>
                        </a:solidFill>
                        <a:effectLst/>
                      </a:endParaRPr>
                    </a:p>
                    <a:p>
                      <a:pPr algn="l"/>
                      <a:r>
                        <a:rPr lang="en-US" alt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4</a:t>
                      </a:r>
                      <a:r>
                        <a:rPr lang="zh-CN" alt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、团队要使用客户能接受的表达方式</a:t>
                      </a:r>
                      <a:endParaRPr lang="zh-CN" altLang="en-US" sz="1800" kern="100" dirty="0">
                        <a:solidFill>
                          <a:srgbClr val="333333"/>
                        </a:solidFill>
                        <a:effectLst/>
                      </a:endParaRPr>
                    </a:p>
                    <a:p>
                      <a:pPr algn="l"/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9803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刘书宇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管理员</a:t>
                      </a:r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代表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学生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会使用项目产品的组织或个人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、需要分析</a:t>
                      </a:r>
                      <a:r>
                        <a:rPr lang="zh-CN" alt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管理员</a:t>
                      </a:r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的使用感受，改进意向等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just"/>
                      <a:r>
                        <a:rPr 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、团队要使用</a:t>
                      </a:r>
                      <a:r>
                        <a:rPr lang="zh-CN" altLang="en-US" sz="1800" kern="100" dirty="0">
                          <a:solidFill>
                            <a:srgbClr val="333333"/>
                          </a:solidFill>
                          <a:effectLst/>
                        </a:rPr>
                        <a:t>管理员</a:t>
                      </a:r>
                      <a:r>
                        <a:rPr lang="zh-CN" sz="1800" kern="100" dirty="0">
                          <a:solidFill>
                            <a:srgbClr val="333333"/>
                          </a:solidFill>
                          <a:effectLst/>
                        </a:rPr>
                        <a:t>能接受的表达方式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13" y="71509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C3998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干系人分析</a:t>
            </a:r>
            <a:endParaRPr lang="zh-CN" altLang="en-US" sz="2400" spc="600" dirty="0">
              <a:solidFill>
                <a:srgbClr val="2C3998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TextBox 76"/>
          <p:cNvSpPr txBox="1"/>
          <p:nvPr/>
        </p:nvSpPr>
        <p:spPr>
          <a:xfrm>
            <a:off x="1206213" y="1265351"/>
            <a:ext cx="4634356" cy="45890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内部干系人：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295604" y="1836822"/>
          <a:ext cx="9825303" cy="4759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15399"/>
                <a:gridCol w="2060619"/>
                <a:gridCol w="3537854"/>
                <a:gridCol w="281143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姓 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项目角色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对项目的影响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采取的方法和措施</a:t>
                      </a:r>
                      <a:endParaRPr lang="zh-CN" altLang="en-US" sz="1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刘书宇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项目经理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项目经理是项目的关键人物，对组织内部来说他是领导者，承担着项自成败的主要责任，对项目组来说他是外交官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起着重要的协调作用。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</a:tr>
              <a:tr h="20075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梁泽生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</a:tr>
              <a:tr h="200758"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彭昕怡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项目组成员。项目组成员是让项目落到实处分担项目任务的人员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项目的成败很大程度上取决于项目团队的战斗力。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、针对他遇到的难题提出专业化建议 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、多多表示对其工作能力的认可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、多多沟通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越多越好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ABLE_BEAUTIFY" val="smartTable{a7d3617d-ed58-4b95-87b9-3fe0779c4a02}"/>
</p:tagLst>
</file>

<file path=ppt/tags/tag2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7327</Words>
  <Application>WPS 演示</Application>
  <PresentationFormat>宽屏</PresentationFormat>
  <Paragraphs>1174</Paragraphs>
  <Slides>49</Slides>
  <Notes>49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Arial</vt:lpstr>
      <vt:lpstr>宋体</vt:lpstr>
      <vt:lpstr>Wingdings</vt:lpstr>
      <vt:lpstr>字魂59号-创粗黑</vt:lpstr>
      <vt:lpstr>字魂5号-无外润黑体</vt:lpstr>
      <vt:lpstr>黑体</vt:lpstr>
      <vt:lpstr>微软雅黑</vt:lpstr>
      <vt:lpstr>Times New Roman</vt:lpstr>
      <vt:lpstr>等线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Olivia Fung</dc:creator>
  <cp:lastModifiedBy>我才三岁，我好累</cp:lastModifiedBy>
  <cp:revision>244</cp:revision>
  <dcterms:created xsi:type="dcterms:W3CDTF">2019-12-01T11:57:00Z</dcterms:created>
  <dcterms:modified xsi:type="dcterms:W3CDTF">2021-03-26T12:00:17Z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4390EBEC035D43D480C912E603005040</vt:lpwstr>
  </property>
</Properties>
</file>